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</p:sldMasterIdLst>
  <p:notesMasterIdLst>
    <p:notesMasterId r:id="rId19"/>
  </p:notesMasterIdLst>
  <p:sldIdLst>
    <p:sldId id="256" r:id="rId2"/>
    <p:sldId id="341" r:id="rId3"/>
    <p:sldId id="333" r:id="rId4"/>
    <p:sldId id="407" r:id="rId5"/>
    <p:sldId id="342" r:id="rId6"/>
    <p:sldId id="265" r:id="rId7"/>
    <p:sldId id="332" r:id="rId8"/>
    <p:sldId id="405" r:id="rId9"/>
    <p:sldId id="338" r:id="rId10"/>
    <p:sldId id="334" r:id="rId11"/>
    <p:sldId id="336" r:id="rId12"/>
    <p:sldId id="406" r:id="rId13"/>
    <p:sldId id="337" r:id="rId14"/>
    <p:sldId id="401" r:id="rId15"/>
    <p:sldId id="408" r:id="rId16"/>
    <p:sldId id="403" r:id="rId17"/>
    <p:sldId id="409" r:id="rId18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ADC1-8C5E-41B9-BA66-CE9A05E9B637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6231-308C-456B-9C02-11FF29E23F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8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6231-308C-456B-9C02-11FF29E23F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4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259999" y="4320000"/>
            <a:ext cx="10800000" cy="14287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3060000" y="1260000"/>
            <a:ext cx="7200000" cy="144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383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260000" y="4320000"/>
            <a:ext cx="10800000" cy="14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1260000" y="2700000"/>
            <a:ext cx="10800000" cy="144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587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7C5C-3EF4-4908-99A0-8D464F619CCC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7111-395C-41EB-B523-4863CD87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3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259999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2830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60000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85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60000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60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60000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8963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1260475" y="1079500"/>
            <a:ext cx="10800000" cy="504031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5875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358DC16-143A-45B9-ADC4-68AFD80F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1080000"/>
            <a:ext cx="5310000" cy="7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3053164-393F-4B53-968D-93F529C784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750000" y="1080000"/>
            <a:ext cx="5310000" cy="7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contenu 12">
            <a:extLst>
              <a:ext uri="{FF2B5EF4-FFF2-40B4-BE49-F238E27FC236}">
                <a16:creationId xmlns:a16="http://schemas.microsoft.com/office/drawing/2014/main" id="{B571015B-D0A6-4FA6-BE20-1FE881EC2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800000"/>
            <a:ext cx="53105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12">
            <a:extLst>
              <a:ext uri="{FF2B5EF4-FFF2-40B4-BE49-F238E27FC236}">
                <a16:creationId xmlns:a16="http://schemas.microsoft.com/office/drawing/2014/main" id="{FC7993EA-4354-4B10-803F-E987C1BFF5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50000" y="1800000"/>
            <a:ext cx="53105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341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260000" y="1080000"/>
            <a:ext cx="531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6"/>
          </p:nvPr>
        </p:nvSpPr>
        <p:spPr>
          <a:xfrm>
            <a:off x="6750000" y="1079686"/>
            <a:ext cx="5310000" cy="504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7985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/>
              <a:t>Pour diffusion interne uniquement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260000" y="1080000"/>
            <a:ext cx="531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>
          <a:xfrm>
            <a:off x="6750000" y="1079500"/>
            <a:ext cx="5310000" cy="504031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8570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1057276" y="899160"/>
            <a:ext cx="1904" cy="5073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9383253" y="6423025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="0">
                <a:latin typeface="+mj-lt"/>
              </a:defRPr>
            </a:lvl1pPr>
          </a:lstStyle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6670" y="6423025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100" b="0">
                <a:latin typeface="+mj-lt"/>
              </a:defRPr>
            </a:lvl1pPr>
          </a:lstStyle>
          <a:p>
            <a:r>
              <a:rPr lang="fr-FR"/>
              <a:t>Pour diffusion interne uniquement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2700000" cy="6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96D6AA9-F5B7-4103-B870-A5A9DC6A1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999" y="4320000"/>
            <a:ext cx="10800000" cy="98524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Sandrine Louchart de la Chapelle</a:t>
            </a:r>
          </a:p>
          <a:p>
            <a:r>
              <a:rPr lang="fr-FR" dirty="0">
                <a:solidFill>
                  <a:schemeClr val="tx1"/>
                </a:solidFill>
              </a:rPr>
              <a:t>Centre Rainier III- Centre Mémoire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AFF09B3-D499-484E-A00B-D2E14AA0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PEC en 2022 de la Maladie ALZHEIMER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751BA-E7B9-4C3E-B6FB-A8791661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912B4B-6225-402E-B953-41629ABA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00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C3E4BE-7B67-4F21-984A-B62D2366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5091-DE04-44A9-BC73-86C27A126725}" type="datetime1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BB707-59D8-42D3-A680-7E29D8E5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99ACEE4-3BD8-44C0-BCA7-A6261FFE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Prévention</a:t>
            </a:r>
            <a:r>
              <a:rPr lang="fr-FR" dirty="0">
                <a:solidFill>
                  <a:srgbClr val="0070C0"/>
                </a:solidFill>
              </a:rPr>
              <a:t> : Rester le plus longtemps possible en bonne santé cognitive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5413BB-D526-4FB9-BC30-FF86A66E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52" y="2289878"/>
            <a:ext cx="3768056" cy="3611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E6F4E9-CCAC-4D8D-AF5D-9C526DB4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38" y="2040840"/>
            <a:ext cx="4809600" cy="13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7E894E-579A-4536-B7AD-7CB7A554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D9C567-F15D-48A1-9ED9-451A9DAF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C74B0BD-0C10-42BD-B230-EB044059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Prévention</a:t>
            </a:r>
            <a:r>
              <a:rPr lang="fr-FR" dirty="0">
                <a:solidFill>
                  <a:srgbClr val="0070C0"/>
                </a:solidFill>
              </a:rPr>
              <a:t> : Rester le plus longtemps possible en bonne santé cognitive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75C741-6211-4EC3-A40E-76BF771E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65" y="1243704"/>
            <a:ext cx="3820235" cy="536188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D9AFB3B-C474-4DB9-8A6A-D4AD3AC07E1F}"/>
              </a:ext>
            </a:extLst>
          </p:cNvPr>
          <p:cNvSpPr/>
          <p:nvPr/>
        </p:nvSpPr>
        <p:spPr>
          <a:xfrm>
            <a:off x="626194" y="5432336"/>
            <a:ext cx="4441371" cy="8584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BUT</a:t>
            </a:r>
            <a:r>
              <a:rPr lang="fr-FR" dirty="0">
                <a:solidFill>
                  <a:schemeClr val="tx1"/>
                </a:solidFill>
              </a:rPr>
              <a:t> : déplacer le curseur de diagnostic de la maladie vers les troubles cognitifs légers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19628-8625-4F4E-9D45-A179BC372135}"/>
              </a:ext>
            </a:extLst>
          </p:cNvPr>
          <p:cNvSpPr/>
          <p:nvPr/>
        </p:nvSpPr>
        <p:spPr>
          <a:xfrm>
            <a:off x="783539" y="1425664"/>
            <a:ext cx="6096000" cy="31244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Repérage et traitement de l’HTA à partir de 45 ans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Niveau d’éducation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Exercice physique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Faible lien social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Consommation de tabac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Consommation d’alcool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Dépression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Surdité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Diabète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Obésité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Pollution de l’air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Traumatisme crânien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9F55A9-5FAA-4C6D-8D80-C03C6B3D6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0" y="4598148"/>
            <a:ext cx="4243426" cy="231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82D1E9-B0DF-4AFF-909F-4DE9ACEEC993}"/>
              </a:ext>
            </a:extLst>
          </p:cNvPr>
          <p:cNvSpPr/>
          <p:nvPr/>
        </p:nvSpPr>
        <p:spPr>
          <a:xfrm>
            <a:off x="242595" y="1035698"/>
            <a:ext cx="2724539" cy="3419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12 facteurs potentiellement modifiables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B0B7F82-26FF-46A8-9F9B-8DC46C4AB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355" y="6423025"/>
            <a:ext cx="3450918" cy="4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3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79916B-666C-4BD4-AC00-6C9A3E74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BDFF21-7B13-4A22-9A4A-BA806EF7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1CBFBB0-11E2-476F-8D64-D65CB334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Prévention</a:t>
            </a:r>
            <a:r>
              <a:rPr lang="fr-FR" dirty="0">
                <a:solidFill>
                  <a:srgbClr val="0070C0"/>
                </a:solidFill>
              </a:rPr>
              <a:t> : Rester le plus longtemps possible en bonne santé cognitive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5FFDF4E-42CF-4992-8423-46F4026727D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93206" y="1629166"/>
            <a:ext cx="5102794" cy="20423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4564E1-B62D-492A-A4D3-C951FC4E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111" y="1797117"/>
            <a:ext cx="3794824" cy="47096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B65365-88A8-45C5-B33A-5228A693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85" y="4390245"/>
            <a:ext cx="1965177" cy="16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79E653-D0AC-4EA4-A496-2D6AF140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9423A-BD00-4A91-9CB9-8E462E76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728C9A3-A73C-47AF-A078-0609EEE0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QUE VEULENT LES AIDANTS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B96481-F26A-4AD1-900D-CAB68FBF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78" y="1095353"/>
            <a:ext cx="6107294" cy="4667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EDD98C-7B3E-4A1A-8BFF-1B37AAE5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0" y="855738"/>
            <a:ext cx="1825581" cy="22728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ED8D00-20E9-4565-A0D6-4E11BD5BB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558" y="2675117"/>
            <a:ext cx="1524706" cy="1507765"/>
          </a:xfrm>
          <a:prstGeom prst="rect">
            <a:avLst/>
          </a:prstGeom>
        </p:spPr>
      </p:pic>
      <p:pic>
        <p:nvPicPr>
          <p:cNvPr id="12" name="Espace réservé du contenu 5">
            <a:extLst>
              <a:ext uri="{FF2B5EF4-FFF2-40B4-BE49-F238E27FC236}">
                <a16:creationId xmlns:a16="http://schemas.microsoft.com/office/drawing/2014/main" id="{4132752C-7FE6-4E40-8C9C-B3EFF45CF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68" y="4233754"/>
            <a:ext cx="5973728" cy="24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CB9C0A-9A1B-4710-9CBA-AF2D7349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C3E7-7B94-40C0-AD51-85DE11E24B50}" type="datetime1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73DFD4-76EB-4469-90E2-F440E83D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92764C-2B71-47FC-BE21-48898AA6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8" y="1184988"/>
            <a:ext cx="4409180" cy="3539631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FF5553CC-4DF7-4615-B86C-0566B5672BC0}"/>
              </a:ext>
            </a:extLst>
          </p:cNvPr>
          <p:cNvSpPr txBox="1">
            <a:spLocks/>
          </p:cNvSpPr>
          <p:nvPr/>
        </p:nvSpPr>
        <p:spPr>
          <a:xfrm>
            <a:off x="3209544" y="54229"/>
            <a:ext cx="8921496" cy="1130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70C0"/>
                </a:solidFill>
              </a:rPr>
              <a:t>Enjeux de la PEC des Troubles du Comportement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49DE1A2-C67F-4624-AFB4-61857CC3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18" y="5222099"/>
            <a:ext cx="6323718" cy="13928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D8EEE8-6C35-44B2-8F75-CEC003FC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16" y="1963588"/>
            <a:ext cx="6048000" cy="29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408D5-862B-43F9-8141-1E0168F3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334F58-67B7-4211-AB15-8662E2D0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35F011-BC17-444F-9A82-E830CC9A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35" y="1002176"/>
            <a:ext cx="8919530" cy="48536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C45CC7-69C9-42FF-9B18-CC57B032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00" y="5990171"/>
            <a:ext cx="480406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477196-A731-4968-8037-93741A8F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DC76C-A235-4000-9398-07B2E982B58F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23/06/2022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9C7C0A-E886-4974-A94A-F6F9CF20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diffusion interne uniquement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A260CA-C720-4600-A59A-0D76EC74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B7D8482-193A-4F3A-8D49-21F555E61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/>
              <a:t>LA PREVENTION 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Rester le plus longtemps en bonne santé cognitive</a:t>
            </a:r>
          </a:p>
          <a:p>
            <a:r>
              <a:rPr lang="fr-FR" b="1" dirty="0"/>
              <a:t>PEC individuelle</a:t>
            </a:r>
          </a:p>
          <a:p>
            <a:r>
              <a:rPr lang="fr-FR" b="1" dirty="0"/>
              <a:t>PEC des aidants</a:t>
            </a:r>
          </a:p>
          <a:p>
            <a:r>
              <a:rPr lang="fr-FR" b="1" dirty="0"/>
              <a:t>PROTECTION</a:t>
            </a:r>
            <a:r>
              <a:rPr lang="fr-FR" dirty="0"/>
              <a:t> des patients</a:t>
            </a:r>
          </a:p>
          <a:p>
            <a:r>
              <a:rPr lang="fr-FR" b="1" dirty="0"/>
              <a:t>PEC des SYMPTOMES NEUROPSYCHIATRIQUES</a:t>
            </a:r>
          </a:p>
          <a:p>
            <a:r>
              <a:rPr lang="fr-FR" b="1" dirty="0"/>
              <a:t>OUTILS CONNECTES</a:t>
            </a:r>
          </a:p>
          <a:p>
            <a:r>
              <a:rPr lang="fr-FR" b="1" dirty="0"/>
              <a:t>TRAITEMENTS SYMPTOMATIQUES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Anticholinestérasiques - </a:t>
            </a:r>
            <a:r>
              <a:rPr lang="fr-FR" dirty="0" err="1"/>
              <a:t>Mémantine</a:t>
            </a:r>
            <a:r>
              <a:rPr lang="fr-FR" dirty="0"/>
              <a:t> </a:t>
            </a:r>
          </a:p>
          <a:p>
            <a:r>
              <a:rPr lang="fr-FR" b="1" dirty="0"/>
              <a:t>PEC de la FIN DE VIE</a:t>
            </a:r>
          </a:p>
          <a:p>
            <a:endParaRPr lang="fr-FR" dirty="0"/>
          </a:p>
          <a:p>
            <a:endParaRPr lang="fr-FR" sz="1800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19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E365B8-E002-4DCA-9219-679840A2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5B5937-B71D-467C-B712-032EF7A5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C4BB98-CE37-4718-8A23-ADFB461E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0" y="390858"/>
            <a:ext cx="8013177" cy="56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9353A8-0800-4688-B77F-6B2C8931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8485-9A1C-423E-9AD3-F04BD82408ED}" type="datetime1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468E7C-4B55-4A5E-8A26-9D3FF2B9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8797A89-AA32-42CD-9DA0-724C314460EE}"/>
              </a:ext>
            </a:extLst>
          </p:cNvPr>
          <p:cNvGrpSpPr>
            <a:grpSpLocks/>
          </p:cNvGrpSpPr>
          <p:nvPr/>
        </p:nvGrpSpPr>
        <p:grpSpPr bwMode="auto">
          <a:xfrm>
            <a:off x="1723276" y="929556"/>
            <a:ext cx="8893176" cy="4752975"/>
            <a:chOff x="1533318" y="2204864"/>
            <a:chExt cx="6077363" cy="2420807"/>
          </a:xfrm>
        </p:grpSpPr>
        <p:pic>
          <p:nvPicPr>
            <p:cNvPr id="5" name="Picture 4" descr="Prince Tx.png">
              <a:extLst>
                <a:ext uri="{FF2B5EF4-FFF2-40B4-BE49-F238E27FC236}">
                  <a16:creationId xmlns:a16="http://schemas.microsoft.com/office/drawing/2014/main" id="{0E72A893-5A25-4547-8483-8D6DC21AD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318" y="2232328"/>
              <a:ext cx="6077363" cy="239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00897430-B1E0-49F8-B884-D5F5C0BA4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664" y="2204864"/>
              <a:ext cx="6048672" cy="2394000"/>
            </a:xfrm>
            <a:prstGeom prst="rect">
              <a:avLst/>
            </a:prstGeom>
            <a:noFill/>
            <a:ln w="25400">
              <a:solidFill>
                <a:srgbClr val="00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55000"/>
                </a:spcBef>
                <a:buClr>
                  <a:schemeClr val="folHlink"/>
                </a:buClr>
                <a:buSzPct val="110000"/>
                <a:buFont typeface="Wingdings" panose="05000000000000000000" pitchFamily="2" charset="2"/>
                <a:buChar char="¶"/>
                <a:defRPr sz="2400" b="1">
                  <a:solidFill>
                    <a:srgbClr val="0099CC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lr>
                  <a:schemeClr val="folHlink"/>
                </a:buClr>
                <a:buSzPct val="120000"/>
                <a:buFont typeface="Arial" panose="020B0604020202020204" pitchFamily="34" charset="0"/>
                <a:buChar char="•"/>
                <a:defRPr sz="2200" b="1">
                  <a:solidFill>
                    <a:srgbClr val="0099CC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CC"/>
                </a:buClr>
                <a:buFont typeface="Arial" panose="020B0604020202020204" pitchFamily="34" charset="0"/>
                <a:buChar char="-"/>
                <a:defRPr sz="2000">
                  <a:solidFill>
                    <a:srgbClr val="0099CC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9CC"/>
                </a:buClr>
                <a:buChar char="o"/>
                <a:defRPr i="1">
                  <a:solidFill>
                    <a:srgbClr val="0099CC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fr-FR" sz="18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A2DBDD1B-0BFC-4590-8ED5-BF545A12C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953" y="3495627"/>
            <a:ext cx="3492500" cy="2160588"/>
          </a:xfrm>
          <a:prstGeom prst="rect">
            <a:avLst/>
          </a:prstGeom>
          <a:solidFill>
            <a:srgbClr val="FFFFFF"/>
          </a:solidFill>
          <a:ln w="31750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896" tIns="50798" rIns="88896" bIns="50798"/>
          <a:lstStyle>
            <a:lvl1pPr marL="457200" indent="-457200" defTabSz="912813" eaLnBrk="0" hangingPunct="0">
              <a:spcBef>
                <a:spcPct val="55000"/>
              </a:spcBef>
              <a:buClr>
                <a:schemeClr val="folHlink"/>
              </a:buClr>
              <a:buSzPct val="110000"/>
              <a:buFont typeface="Wingdings" panose="05000000000000000000" pitchFamily="2" charset="2"/>
              <a:buChar char="¶"/>
              <a:defRPr sz="2400" b="1">
                <a:solidFill>
                  <a:srgbClr val="0099CC"/>
                </a:solidFill>
                <a:latin typeface="Calibri" panose="020F0502020204030204" pitchFamily="34" charset="0"/>
              </a:defRPr>
            </a:lvl1pPr>
            <a:lvl2pPr marL="741363" indent="-419100" defTabSz="912813" eaLnBrk="0" hangingPunct="0">
              <a:spcBef>
                <a:spcPct val="35000"/>
              </a:spcBef>
              <a:buClr>
                <a:schemeClr val="folHlink"/>
              </a:buClr>
              <a:buSzPct val="120000"/>
              <a:buFont typeface="Arial" panose="020B0604020202020204" pitchFamily="34" charset="0"/>
              <a:buChar char="•"/>
              <a:defRPr sz="2200" b="1">
                <a:solidFill>
                  <a:srgbClr val="0099CC"/>
                </a:solidFill>
                <a:latin typeface="Calibri" panose="020F0502020204030204" pitchFamily="34" charset="0"/>
              </a:defRPr>
            </a:lvl2pPr>
            <a:lvl3pPr marL="1295400" indent="-381000" defTabSz="912813" eaLnBrk="0" hangingPunct="0">
              <a:spcBef>
                <a:spcPct val="20000"/>
              </a:spcBef>
              <a:buClr>
                <a:srgbClr val="0099CC"/>
              </a:buClr>
              <a:buFont typeface="Arial" panose="020B0604020202020204" pitchFamily="34" charset="0"/>
              <a:buChar char="-"/>
              <a:defRPr sz="2000">
                <a:solidFill>
                  <a:srgbClr val="0099CC"/>
                </a:solidFill>
                <a:latin typeface="Calibri" panose="020F0502020204030204" pitchFamily="34" charset="0"/>
              </a:defRPr>
            </a:lvl3pPr>
            <a:lvl4pPr marL="1714500" indent="-342900" defTabSz="912813" eaLnBrk="0" hangingPunct="0">
              <a:spcBef>
                <a:spcPct val="20000"/>
              </a:spcBef>
              <a:buClr>
                <a:srgbClr val="0099CC"/>
              </a:buClr>
              <a:buChar char="o"/>
              <a:defRPr i="1">
                <a:solidFill>
                  <a:srgbClr val="0099CC"/>
                </a:solidFill>
                <a:latin typeface="Calibri" panose="020F0502020204030204" pitchFamily="34" charset="0"/>
              </a:defRPr>
            </a:lvl4pPr>
            <a:lvl5pPr marL="2209800" indent="-3810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ctr" defTabSz="912813" eaLnBrk="1" fontAlgn="base" latinLnBrk="0" hangingPunct="1">
              <a:lnSpc>
                <a:spcPct val="110000"/>
              </a:lnSpc>
              <a:spcBef>
                <a:spcPts val="488"/>
              </a:spcBef>
              <a:spcAft>
                <a:spcPct val="0"/>
              </a:spcAft>
              <a:buClr>
                <a:srgbClr val="FFFFFF"/>
              </a:buClr>
              <a:buSzPct val="110000"/>
              <a:buFont typeface="ArialMT"/>
              <a:buNone/>
              <a:tabLst/>
              <a:defRPr/>
            </a:pPr>
            <a:r>
              <a:rPr kumimoji="0" lang="en-US" altLang="fr-FR" sz="2000" b="1" i="0" u="none" strike="noStrike" kern="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 pitchFamily="34" charset="0"/>
                <a:sym typeface="Helvetica" panose="020B0604020202020204" pitchFamily="34" charset="0"/>
              </a:rPr>
              <a:t>Enquête ALCOVE en  EUROPE</a:t>
            </a:r>
          </a:p>
          <a:p>
            <a:pPr marL="457200" marR="0" lvl="0" indent="-457200" defTabSz="912813" eaLnBrk="1" fontAlgn="base" latinLnBrk="0" hangingPunct="1">
              <a:lnSpc>
                <a:spcPct val="10000"/>
              </a:lnSpc>
              <a:spcBef>
                <a:spcPts val="488"/>
              </a:spcBef>
              <a:spcAft>
                <a:spcPct val="0"/>
              </a:spcAft>
              <a:buClr>
                <a:srgbClr val="FFFFFF"/>
              </a:buClr>
              <a:buSzPct val="110000"/>
              <a:buFont typeface="ArialMT"/>
              <a:buNone/>
              <a:tabLst/>
              <a:defRPr/>
            </a:pPr>
            <a:endParaRPr kumimoji="0" lang="en-US" altLang="fr-FR" sz="2000" b="1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sym typeface="Helvetica" panose="020B0604020202020204" pitchFamily="34" charset="0"/>
            </a:endParaRPr>
          </a:p>
          <a:p>
            <a:pPr marL="457200" marR="0" lvl="0" indent="-457200" defTabSz="912813" eaLnBrk="1" fontAlgn="base" latinLnBrk="0" hangingPunct="1">
              <a:lnSpc>
                <a:spcPct val="70000"/>
              </a:lnSpc>
              <a:spcBef>
                <a:spcPts val="488"/>
              </a:spcBef>
              <a:spcAft>
                <a:spcPct val="0"/>
              </a:spcAft>
              <a:buClr>
                <a:srgbClr val="FFFFFF"/>
              </a:buClr>
              <a:buSzPct val="110000"/>
              <a:buFont typeface="ArialMT"/>
              <a:buNone/>
              <a:tabLst/>
              <a:defRPr/>
            </a:pPr>
            <a:r>
              <a:rPr kumimoji="0" lang="en-US" altLang="fr-FR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sym typeface="Helvetica" panose="020B0604020202020204" pitchFamily="34" charset="0"/>
              </a:rPr>
              <a:t>Estimation des diagnostics non faits 50 – 60% (</a:t>
            </a:r>
            <a:r>
              <a:rPr kumimoji="0" lang="en-US" altLang="fr-FR" sz="1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sym typeface="Helvetica" panose="020B0604020202020204" pitchFamily="34" charset="0"/>
              </a:rPr>
              <a:t>ou inconnu)</a:t>
            </a:r>
          </a:p>
          <a:p>
            <a:pPr marL="457200" marR="0" lvl="0" indent="-457200" defTabSz="912813" eaLnBrk="1" fontAlgn="base" latinLnBrk="0" hangingPunct="1">
              <a:lnSpc>
                <a:spcPct val="70000"/>
              </a:lnSpc>
              <a:spcBef>
                <a:spcPts val="488"/>
              </a:spcBef>
              <a:spcAft>
                <a:spcPct val="0"/>
              </a:spcAft>
              <a:buClr>
                <a:srgbClr val="FFFFFF"/>
              </a:buClr>
              <a:buSzPct val="110000"/>
              <a:buFont typeface="ArialMT"/>
              <a:buNone/>
              <a:tabLst/>
              <a:defRPr/>
            </a:pPr>
            <a:endParaRPr kumimoji="0" lang="en-US" altLang="fr-FR" sz="9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sym typeface="Helvetica" panose="020B0604020202020204" pitchFamily="34" charset="0"/>
            </a:endParaRPr>
          </a:p>
          <a:p>
            <a:pPr marL="457200" marR="0" lvl="0" indent="-457200" defTabSz="912813" eaLnBrk="1" fontAlgn="base" latinLnBrk="0" hangingPunct="1">
              <a:lnSpc>
                <a:spcPct val="70000"/>
              </a:lnSpc>
              <a:spcBef>
                <a:spcPts val="488"/>
              </a:spcBef>
              <a:spcAft>
                <a:spcPct val="0"/>
              </a:spcAft>
              <a:buClr>
                <a:srgbClr val="FFFFFF"/>
              </a:buClr>
              <a:buSzPct val="110000"/>
              <a:buFont typeface="ArialMT"/>
              <a:buNone/>
              <a:tabLst/>
              <a:defRPr/>
            </a:pPr>
            <a:r>
              <a:rPr kumimoji="0" lang="en-US" altLang="fr-FR" sz="2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sym typeface="Helvetica" panose="020B0604020202020204" pitchFamily="34" charset="0"/>
              </a:rPr>
              <a:t>Stade de la maladie lors du diagnostic</a:t>
            </a:r>
          </a:p>
          <a:p>
            <a:pPr marL="741363" marR="0" lvl="1" indent="-419100" defTabSz="912813" eaLnBrk="1" fontAlgn="base" latinLnBrk="0" hangingPunct="1">
              <a:lnSpc>
                <a:spcPct val="70000"/>
              </a:lnSpc>
              <a:spcBef>
                <a:spcPts val="425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ArialMT"/>
              <a:buNone/>
              <a:tabLst/>
              <a:defRPr/>
            </a:pPr>
            <a:r>
              <a:rPr kumimoji="0" lang="en-US" altLang="fr-FR" sz="16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sym typeface="Helvetica" panose="020B0604020202020204" pitchFamily="34" charset="0"/>
              </a:rPr>
              <a:t>Le + souvent : MMSE 10 - 20</a:t>
            </a:r>
          </a:p>
          <a:p>
            <a:pPr marL="741363" marR="0" lvl="1" indent="-419100" defTabSz="912813" eaLnBrk="1" fontAlgn="base" latinLnBrk="0" hangingPunct="1">
              <a:lnSpc>
                <a:spcPct val="70000"/>
              </a:lnSpc>
              <a:spcBef>
                <a:spcPts val="425"/>
              </a:spcBef>
              <a:spcAft>
                <a:spcPct val="0"/>
              </a:spcAft>
              <a:buClr>
                <a:srgbClr val="FFFFFF"/>
              </a:buClr>
              <a:buSzPct val="120000"/>
              <a:buFont typeface="ArialMT"/>
              <a:buNone/>
              <a:tabLst/>
              <a:defRPr/>
            </a:pPr>
            <a:r>
              <a:rPr kumimoji="0" lang="en-US" altLang="fr-FR" sz="16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sym typeface="Helvetica" panose="020B0604020202020204" pitchFamily="34" charset="0"/>
              </a:rPr>
              <a:t>Parfois MMSE 21 – 26</a:t>
            </a:r>
            <a:endParaRPr kumimoji="0" lang="en-US" altLang="fr-FR" sz="1800" b="1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0525F2-4821-4DE7-9C90-3162B583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905" y="5940278"/>
            <a:ext cx="7843765" cy="32188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7D4DFA3-FF21-445B-835C-BEF4EC37ECB8}"/>
              </a:ext>
            </a:extLst>
          </p:cNvPr>
          <p:cNvSpPr/>
          <p:nvPr/>
        </p:nvSpPr>
        <p:spPr>
          <a:xfrm>
            <a:off x="4986068" y="3666225"/>
            <a:ext cx="1492370" cy="638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Europe — Wikipédia">
            <a:extLst>
              <a:ext uri="{FF2B5EF4-FFF2-40B4-BE49-F238E27FC236}">
                <a16:creationId xmlns:a16="http://schemas.microsoft.com/office/drawing/2014/main" id="{5743608C-84F2-4163-9CBC-9A7DA4EA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" y="1384035"/>
            <a:ext cx="2286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8">
            <a:extLst>
              <a:ext uri="{FF2B5EF4-FFF2-40B4-BE49-F238E27FC236}">
                <a16:creationId xmlns:a16="http://schemas.microsoft.com/office/drawing/2014/main" id="{8C3E74F8-17FF-4CF2-93EB-5E9F77A2166F}"/>
              </a:ext>
            </a:extLst>
          </p:cNvPr>
          <p:cNvSpPr txBox="1">
            <a:spLocks/>
          </p:cNvSpPr>
          <p:nvPr/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70C0"/>
                </a:solidFill>
              </a:rPr>
              <a:t>Diagnostic …</a:t>
            </a:r>
          </a:p>
        </p:txBody>
      </p:sp>
    </p:spTree>
    <p:extLst>
      <p:ext uri="{BB962C8B-B14F-4D97-AF65-F5344CB8AC3E}">
        <p14:creationId xmlns:p14="http://schemas.microsoft.com/office/powerpoint/2010/main" val="30238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BF9337-8037-4CB2-8337-0C8E10AB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67CBE7-5CF5-41A1-A533-4ECC05F1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4DAC700-1F2F-4F89-A57D-C828AAF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Diagnostic au moment opportun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833D099-240A-45B2-912A-47A5F989A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u="sng" dirty="0"/>
              <a:t>Freins au repérage clinique</a:t>
            </a:r>
          </a:p>
          <a:p>
            <a:endParaRPr lang="fr-FR" u="sng" dirty="0"/>
          </a:p>
          <a:p>
            <a:r>
              <a:rPr lang="fr-FR" u="sng" dirty="0"/>
              <a:t>Parcours parfois complexe</a:t>
            </a:r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/>
              <a:t>Plusieurs étapes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Dépistage</a:t>
            </a:r>
          </a:p>
          <a:p>
            <a:pPr lvl="1"/>
            <a:r>
              <a:rPr lang="fr-FR" dirty="0"/>
              <a:t>Evaluation</a:t>
            </a:r>
          </a:p>
          <a:p>
            <a:pPr lvl="1"/>
            <a:r>
              <a:rPr lang="fr-FR" dirty="0"/>
              <a:t>Plan de soin</a:t>
            </a:r>
          </a:p>
          <a:p>
            <a:pPr lvl="1"/>
            <a:r>
              <a:rPr lang="fr-FR" dirty="0"/>
              <a:t>Fléchage du parcours et suivi</a:t>
            </a:r>
          </a:p>
          <a:p>
            <a:pPr lvl="1"/>
            <a:r>
              <a:rPr lang="fr-FR" dirty="0"/>
              <a:t>Implication collectivité – Soutien aux aidants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5FCBCC-7ABC-4540-82A2-A34CF44B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06" y="731520"/>
            <a:ext cx="5861647" cy="3100235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7E87B30-EA21-4665-B34C-D6E0B5435BD9}"/>
              </a:ext>
            </a:extLst>
          </p:cNvPr>
          <p:cNvSpPr/>
          <p:nvPr/>
        </p:nvSpPr>
        <p:spPr>
          <a:xfrm>
            <a:off x="5311126" y="2463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26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3703AB-F25D-4759-8340-F1F3522A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7E86-2B16-4805-8B67-16DA88560303}" type="datetime1">
              <a:rPr lang="fr-FR" smtClean="0"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762FA0-8EBE-40EF-AD25-C803D52D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928DC43-D923-4FAB-AB96-4AB9BA2F4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0250" y="53975"/>
            <a:ext cx="8921750" cy="6778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Diagnostic étiologique : les outils </a:t>
            </a:r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7794A393-5122-4F7D-A0CB-2BE08905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7" y="3448692"/>
            <a:ext cx="3011117" cy="1515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461F53-A340-4098-9290-BE1C817A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98" y="1176378"/>
            <a:ext cx="1715193" cy="17247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19F5C7-D10D-4EA1-9CB1-BEB576012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49" y="1076134"/>
            <a:ext cx="1372154" cy="18249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D003A4-328D-4AB2-B265-774ECAD9C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481" y="926150"/>
            <a:ext cx="1778274" cy="1974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77EA0A-696C-4372-A32A-044E24E20E0D}"/>
              </a:ext>
            </a:extLst>
          </p:cNvPr>
          <p:cNvSpPr/>
          <p:nvPr/>
        </p:nvSpPr>
        <p:spPr>
          <a:xfrm>
            <a:off x="9085504" y="3190240"/>
            <a:ext cx="2743200" cy="47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 du LCS : biomarqueurs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322D1-2660-47F4-A9BD-971F13E04DE4}"/>
              </a:ext>
            </a:extLst>
          </p:cNvPr>
          <p:cNvSpPr/>
          <p:nvPr/>
        </p:nvSpPr>
        <p:spPr>
          <a:xfrm>
            <a:off x="6110569" y="3190240"/>
            <a:ext cx="2743200" cy="47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Imagerie fonctionnelle métabolique :  TEP 18-FDG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D5D11-DC96-4721-9622-E7F03DA37E47}"/>
              </a:ext>
            </a:extLst>
          </p:cNvPr>
          <p:cNvSpPr/>
          <p:nvPr/>
        </p:nvSpPr>
        <p:spPr>
          <a:xfrm>
            <a:off x="3545018" y="3190240"/>
            <a:ext cx="2743200" cy="47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Imagerie morphologique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0070C0"/>
                </a:solidFill>
                <a:latin typeface="Calibri"/>
              </a:rPr>
              <a:t>IRM cérébrale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9E92FB-881F-48EB-AC6C-81586C6C9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26" y="1215453"/>
            <a:ext cx="1363765" cy="16856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0CC85BA-7888-4441-B7F0-6D634414B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344" y="3955243"/>
            <a:ext cx="5717647" cy="2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D00EBC-E6B4-414A-9C56-CEF288F2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76E-528D-4217-91CB-19845D2B91BA}" type="datetime1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AC5DAA-F73F-44BC-9938-A37E07AC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6BDD54-BFE1-4F68-A26B-8CC7ABC2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66" y="888072"/>
            <a:ext cx="2998588" cy="3710118"/>
          </a:xfrm>
          <a:prstGeom prst="rect">
            <a:avLst/>
          </a:prstGeom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5213F1FE-BB07-4F2B-B772-186069F035F2}"/>
              </a:ext>
            </a:extLst>
          </p:cNvPr>
          <p:cNvSpPr txBox="1">
            <a:spLocks/>
          </p:cNvSpPr>
          <p:nvPr/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70C0"/>
                </a:solidFill>
              </a:rPr>
              <a:t>Diagnostic au moment opportun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DF14F7-DC8E-44B2-9A51-BEE7FEF0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73" y="878928"/>
            <a:ext cx="3698090" cy="5378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6E1F21-1FF5-4EAD-9C4E-2A2A98EA7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154" y="2229276"/>
            <a:ext cx="1270588" cy="144847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80ABDEF-FD31-4972-9685-68D6B4B2FD07}"/>
              </a:ext>
            </a:extLst>
          </p:cNvPr>
          <p:cNvSpPr/>
          <p:nvPr/>
        </p:nvSpPr>
        <p:spPr>
          <a:xfrm>
            <a:off x="5733288" y="3950208"/>
            <a:ext cx="925282" cy="5029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A769803-167F-4E9A-B34F-CC66DDEB5155}"/>
              </a:ext>
            </a:extLst>
          </p:cNvPr>
          <p:cNvSpPr/>
          <p:nvPr/>
        </p:nvSpPr>
        <p:spPr>
          <a:xfrm>
            <a:off x="6746967" y="3950208"/>
            <a:ext cx="925282" cy="5029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1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69" y="207551"/>
            <a:ext cx="8747200" cy="62298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11C3A1-8D67-4159-8BBD-332478870D30}"/>
              </a:ext>
            </a:extLst>
          </p:cNvPr>
          <p:cNvSpPr/>
          <p:nvPr/>
        </p:nvSpPr>
        <p:spPr>
          <a:xfrm>
            <a:off x="242596" y="1968759"/>
            <a:ext cx="2575249" cy="1147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tx1"/>
                </a:solidFill>
              </a:rPr>
              <a:t>Stratégie diagnostique graduée</a:t>
            </a:r>
          </a:p>
        </p:txBody>
      </p:sp>
    </p:spTree>
    <p:extLst>
      <p:ext uri="{BB962C8B-B14F-4D97-AF65-F5344CB8AC3E}">
        <p14:creationId xmlns:p14="http://schemas.microsoft.com/office/powerpoint/2010/main" val="335557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BF9337-8037-4CB2-8337-0C8E10AB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67CBE7-5CF5-41A1-A533-4ECC05F1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Pour diffusion interne uniquement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4DAC700-1F2F-4F89-A57D-C828AAF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Parcours du patient Alzheimer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9DC42BB-DDD6-4AF7-A7A8-0049029197B1}"/>
              </a:ext>
            </a:extLst>
          </p:cNvPr>
          <p:cNvCxnSpPr>
            <a:cxnSpLocks/>
          </p:cNvCxnSpPr>
          <p:nvPr/>
        </p:nvCxnSpPr>
        <p:spPr>
          <a:xfrm>
            <a:off x="1118689" y="1843510"/>
            <a:ext cx="3806889" cy="3321698"/>
          </a:xfrm>
          <a:prstGeom prst="straightConnector1">
            <a:avLst/>
          </a:prstGeom>
          <a:ln w="2571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96EA7CF-E81C-4C20-A9BE-E48BEBA0EE04}"/>
              </a:ext>
            </a:extLst>
          </p:cNvPr>
          <p:cNvSpPr/>
          <p:nvPr/>
        </p:nvSpPr>
        <p:spPr>
          <a:xfrm>
            <a:off x="2832103" y="1496545"/>
            <a:ext cx="1982493" cy="419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Visite </a:t>
            </a:r>
            <a:r>
              <a:rPr lang="fr-FR" sz="1100" b="1" dirty="0">
                <a:solidFill>
                  <a:schemeClr val="tx1"/>
                </a:solidFill>
              </a:rPr>
              <a:t>MT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Patient adressé au spécialiste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26257E0-E361-47F7-9255-B618D084A3D7}"/>
              </a:ext>
            </a:extLst>
          </p:cNvPr>
          <p:cNvSpPr/>
          <p:nvPr/>
        </p:nvSpPr>
        <p:spPr>
          <a:xfrm>
            <a:off x="3758033" y="2264903"/>
            <a:ext cx="1719035" cy="4198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Evaluation </a:t>
            </a:r>
            <a:r>
              <a:rPr lang="fr-FR" sz="1100" b="1" dirty="0">
                <a:solidFill>
                  <a:schemeClr val="tx1"/>
                </a:solidFill>
              </a:rPr>
              <a:t>Centre Mémoire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F92AB71-4A2D-4B93-9600-7A0AE82E26E9}"/>
              </a:ext>
            </a:extLst>
          </p:cNvPr>
          <p:cNvSpPr/>
          <p:nvPr/>
        </p:nvSpPr>
        <p:spPr>
          <a:xfrm>
            <a:off x="4891043" y="3157394"/>
            <a:ext cx="1985618" cy="4198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Traitements</a:t>
            </a:r>
            <a:r>
              <a:rPr lang="fr-FR" sz="1100" dirty="0">
                <a:solidFill>
                  <a:schemeClr val="tx1"/>
                </a:solidFill>
              </a:rPr>
              <a:t> symptomatiques et </a:t>
            </a:r>
            <a:r>
              <a:rPr lang="fr-FR" sz="1100" b="1" dirty="0">
                <a:solidFill>
                  <a:schemeClr val="tx1"/>
                </a:solidFill>
              </a:rPr>
              <a:t>Interventions</a:t>
            </a:r>
            <a:r>
              <a:rPr lang="fr-FR" sz="1100" dirty="0">
                <a:solidFill>
                  <a:schemeClr val="tx1"/>
                </a:solidFill>
              </a:rPr>
              <a:t> mode de vie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7F344DE-0882-4CCC-8AF6-9B71A19C6B4E}"/>
              </a:ext>
            </a:extLst>
          </p:cNvPr>
          <p:cNvSpPr/>
          <p:nvPr/>
        </p:nvSpPr>
        <p:spPr>
          <a:xfrm>
            <a:off x="6101913" y="4049885"/>
            <a:ext cx="1851862" cy="4198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Surveillance et PEC </a:t>
            </a:r>
            <a:r>
              <a:rPr lang="fr-FR" sz="1100" dirty="0">
                <a:solidFill>
                  <a:schemeClr val="tx1"/>
                </a:solidFill>
              </a:rPr>
              <a:t>progression maladie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D4C65AA-A002-4FB2-AD10-6C2FC594AD54}"/>
              </a:ext>
            </a:extLst>
          </p:cNvPr>
          <p:cNvSpPr/>
          <p:nvPr/>
        </p:nvSpPr>
        <p:spPr>
          <a:xfrm>
            <a:off x="6638992" y="1779398"/>
            <a:ext cx="1719035" cy="4198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TRT </a:t>
            </a:r>
            <a:r>
              <a:rPr lang="fr-FR" sz="1100" b="1" dirty="0" err="1">
                <a:solidFill>
                  <a:schemeClr val="tx1"/>
                </a:solidFill>
              </a:rPr>
              <a:t>Disease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Modyfing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E6FEEE0-316A-4488-8D1D-74A244C91693}"/>
              </a:ext>
            </a:extLst>
          </p:cNvPr>
          <p:cNvSpPr/>
          <p:nvPr/>
        </p:nvSpPr>
        <p:spPr>
          <a:xfrm>
            <a:off x="4181470" y="2736860"/>
            <a:ext cx="5931270" cy="4198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C1A3F85-DC35-49DA-9067-6A6AE49390B5}"/>
              </a:ext>
            </a:extLst>
          </p:cNvPr>
          <p:cNvCxnSpPr>
            <a:cxnSpLocks/>
          </p:cNvCxnSpPr>
          <p:nvPr/>
        </p:nvCxnSpPr>
        <p:spPr>
          <a:xfrm>
            <a:off x="1118689" y="1843610"/>
            <a:ext cx="4352544" cy="2206375"/>
          </a:xfrm>
          <a:prstGeom prst="straightConnector1">
            <a:avLst/>
          </a:prstGeom>
          <a:ln w="2571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4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78A445-92F5-4B43-BCD5-0772DFA0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23/06/2022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512C55-693A-46E5-BB4D-A57BE8AA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70" y="6630438"/>
            <a:ext cx="4114800" cy="157712"/>
          </a:xfrm>
        </p:spPr>
        <p:txBody>
          <a:bodyPr/>
          <a:lstStyle/>
          <a:p>
            <a:r>
              <a:rPr lang="fr-FR" dirty="0"/>
              <a:t>Pour diffusion interne uniquement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76A1515-39B3-452C-B187-15DDDE3C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Traitements symptomatiques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96BDBBF-BE22-4C47-ADA7-42080CDB362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909941" y="858155"/>
            <a:ext cx="4048518" cy="10715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BF8F6A-5A8A-4DB4-A388-371DF55E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27" y="1141941"/>
            <a:ext cx="5582118" cy="457411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6F9C38F-FC23-4215-A91A-5EA4B07F3458}"/>
              </a:ext>
            </a:extLst>
          </p:cNvPr>
          <p:cNvSpPr/>
          <p:nvPr/>
        </p:nvSpPr>
        <p:spPr>
          <a:xfrm>
            <a:off x="1091681" y="3051111"/>
            <a:ext cx="1436914" cy="2752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D2A575-AB9E-4678-9564-3FF79BE02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076" y="2637648"/>
            <a:ext cx="3066353" cy="25157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ED4107-A609-43D4-94DD-ED1A0C222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27" y="5726847"/>
            <a:ext cx="1406118" cy="5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53A760-BF7C-4826-B819-69D965A8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CD53-9C28-4D35-9B68-866AEF3BC6B4}" type="datetime1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E2A60B-CAA2-4E1D-B700-DDE76515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1892AC9-B5CD-49F5-9B5D-6DB332DB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Traitements </a:t>
            </a:r>
            <a:r>
              <a:rPr lang="fr-FR" dirty="0" err="1">
                <a:solidFill>
                  <a:srgbClr val="0070C0"/>
                </a:solidFill>
              </a:rPr>
              <a:t>Disease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Modifying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6B450B-F4C4-458C-A09C-89C49C74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5" y="870416"/>
            <a:ext cx="6810353" cy="5421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D400DD-F5A9-4756-9BD0-857D1A28F374}"/>
              </a:ext>
            </a:extLst>
          </p:cNvPr>
          <p:cNvSpPr/>
          <p:nvPr/>
        </p:nvSpPr>
        <p:spPr>
          <a:xfrm>
            <a:off x="8580498" y="1453481"/>
            <a:ext cx="1841357" cy="10098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b="1" dirty="0" err="1">
                <a:solidFill>
                  <a:schemeClr val="tx1"/>
                </a:solidFill>
              </a:rPr>
              <a:t>Aducanumab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- </a:t>
            </a:r>
            <a:r>
              <a:rPr lang="fr-FR" b="1" dirty="0" err="1">
                <a:solidFill>
                  <a:schemeClr val="tx1"/>
                </a:solidFill>
              </a:rPr>
              <a:t>Donanemab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06172"/>
      </p:ext>
    </p:extLst>
  </p:cSld>
  <p:clrMapOvr>
    <a:masterClrMapping/>
  </p:clrMapOvr>
</p:sld>
</file>

<file path=ppt/theme/theme1.xml><?xml version="1.0" encoding="utf-8"?>
<a:theme xmlns:a="http://schemas.openxmlformats.org/drawingml/2006/main" name="Chpg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pg2018" id="{D2220D43-C534-4F45-BEF1-97E6723C1B1C}" vid="{9AAE642E-F921-4CCE-909D-BF00D37DD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341</Words>
  <Application>Microsoft Office PowerPoint</Application>
  <PresentationFormat>Grand écran</PresentationFormat>
  <Paragraphs>98</Paragraphs>
  <Slides>17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ArialMT</vt:lpstr>
      <vt:lpstr>Calibri</vt:lpstr>
      <vt:lpstr>Helvetica</vt:lpstr>
      <vt:lpstr>Chpg2018</vt:lpstr>
      <vt:lpstr>PEC en 2022 de la Maladie ALZHEIMER</vt:lpstr>
      <vt:lpstr>Présentation PowerPoint</vt:lpstr>
      <vt:lpstr>Diagnostic au moment opportun</vt:lpstr>
      <vt:lpstr>Diagnostic étiologique : les outils </vt:lpstr>
      <vt:lpstr>Présentation PowerPoint</vt:lpstr>
      <vt:lpstr>Présentation PowerPoint</vt:lpstr>
      <vt:lpstr>Parcours du patient Alzheimer</vt:lpstr>
      <vt:lpstr>Traitements symptomatiques </vt:lpstr>
      <vt:lpstr>Traitements Disease Modifying</vt:lpstr>
      <vt:lpstr>Prévention : Rester le plus longtemps possible en bonne santé cognitive</vt:lpstr>
      <vt:lpstr>Prévention : Rester le plus longtemps possible en bonne santé cognitive</vt:lpstr>
      <vt:lpstr>Prévention : Rester le plus longtemps possible en bonne santé cognitive</vt:lpstr>
      <vt:lpstr>QUE VEULENT LES AIDANTS ?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2022-03-20T21:07:14Z</dcterms:created>
  <dcterms:modified xsi:type="dcterms:W3CDTF">2022-06-23T15:09:26Z</dcterms:modified>
</cp:coreProperties>
</file>