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6" r:id="rId4"/>
    <p:sldId id="258" r:id="rId5"/>
    <p:sldId id="271" r:id="rId6"/>
    <p:sldId id="261" r:id="rId7"/>
    <p:sldId id="262" r:id="rId8"/>
    <p:sldId id="259" r:id="rId9"/>
    <p:sldId id="260" r:id="rId10"/>
    <p:sldId id="268" r:id="rId11"/>
    <p:sldId id="269" r:id="rId12"/>
    <p:sldId id="263" r:id="rId13"/>
    <p:sldId id="264" r:id="rId14"/>
    <p:sldId id="265" r:id="rId15"/>
    <p:sldId id="266" r:id="rId16"/>
    <p:sldId id="267" r:id="rId17"/>
    <p:sldId id="282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315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521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39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que 30">
            <a:extLst>
              <a:ext uri="{FF2B5EF4-FFF2-40B4-BE49-F238E27FC236}">
                <a16:creationId xmlns:a16="http://schemas.microsoft.com/office/drawing/2014/main" id="{92C905A3-F595-83CA-696E-7BD4821B4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7185" r="23982"/>
          <a:stretch/>
        </p:blipFill>
        <p:spPr>
          <a:xfrm flipH="1" flipV="1">
            <a:off x="1511788" y="5578851"/>
            <a:ext cx="1548000" cy="1279149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97D3091-E6B9-2A05-A417-90A90E520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2945"/>
          <a:stretch/>
        </p:blipFill>
        <p:spPr>
          <a:xfrm>
            <a:off x="6816080" y="5661248"/>
            <a:ext cx="1332000" cy="11967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87807" y="2454134"/>
            <a:ext cx="8616386" cy="1800493"/>
          </a:xfrm>
        </p:spPr>
        <p:txBody>
          <a:bodyPr anchor="ctr"/>
          <a:lstStyle>
            <a:lvl1pPr algn="ctr">
              <a:defRPr sz="65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7" name="Graphique 35">
            <a:extLst>
              <a:ext uri="{FF2B5EF4-FFF2-40B4-BE49-F238E27FC236}">
                <a16:creationId xmlns:a16="http://schemas.microsoft.com/office/drawing/2014/main" id="{748AA0E4-2B0D-F5B9-ADFC-C0315E84C68A}"/>
              </a:ext>
            </a:extLst>
          </p:cNvPr>
          <p:cNvSpPr/>
          <p:nvPr/>
        </p:nvSpPr>
        <p:spPr>
          <a:xfrm>
            <a:off x="4663496" y="-3475"/>
            <a:ext cx="648000" cy="1224000"/>
          </a:xfrm>
          <a:custGeom>
            <a:avLst/>
            <a:gdLst>
              <a:gd name="connsiteX0" fmla="*/ 0 w 856440"/>
              <a:gd name="connsiteY0" fmla="*/ 0 h 1187454"/>
              <a:gd name="connsiteX1" fmla="*/ 856440 w 856440"/>
              <a:gd name="connsiteY1" fmla="*/ 0 h 1187454"/>
              <a:gd name="connsiteX2" fmla="*/ 856440 w 856440"/>
              <a:gd name="connsiteY2" fmla="*/ 1187455 h 1187454"/>
              <a:gd name="connsiteX3" fmla="*/ 0 w 856440"/>
              <a:gd name="connsiteY3" fmla="*/ 1187455 h 118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440" h="1187454">
                <a:moveTo>
                  <a:pt x="0" y="0"/>
                </a:moveTo>
                <a:lnTo>
                  <a:pt x="856440" y="0"/>
                </a:lnTo>
                <a:lnTo>
                  <a:pt x="856440" y="1187455"/>
                </a:lnTo>
                <a:lnTo>
                  <a:pt x="0" y="1187455"/>
                </a:lnTo>
                <a:close/>
              </a:path>
            </a:pathLst>
          </a:custGeom>
          <a:solidFill>
            <a:schemeClr val="accent2"/>
          </a:solidFill>
          <a:ln w="214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4767086-7BD5-91F2-6148-2ECC392C2655}"/>
              </a:ext>
            </a:extLst>
          </p:cNvPr>
          <p:cNvSpPr/>
          <p:nvPr userDrawn="1"/>
        </p:nvSpPr>
        <p:spPr>
          <a:xfrm>
            <a:off x="11112000" y="3753036"/>
            <a:ext cx="1080000" cy="61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44B785FA-54E2-8DEF-A7A8-44203A116B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80" y="5229291"/>
            <a:ext cx="2016000" cy="1233887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CD9F042C-2508-388B-43B3-337F23A31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48883"/>
          <a:stretch/>
        </p:blipFill>
        <p:spPr>
          <a:xfrm>
            <a:off x="-1" y="1737044"/>
            <a:ext cx="1067315" cy="2088000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7569DF61-55FE-56C3-EE80-21D347920E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20185"/>
          <a:stretch/>
        </p:blipFill>
        <p:spPr>
          <a:xfrm>
            <a:off x="9660245" y="0"/>
            <a:ext cx="1980000" cy="15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24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que 30">
            <a:extLst>
              <a:ext uri="{FF2B5EF4-FFF2-40B4-BE49-F238E27FC236}">
                <a16:creationId xmlns:a16="http://schemas.microsoft.com/office/drawing/2014/main" id="{92C905A3-F595-83CA-696E-7BD4821B4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7185" r="23982"/>
          <a:stretch/>
        </p:blipFill>
        <p:spPr>
          <a:xfrm flipH="1" flipV="1">
            <a:off x="1511788" y="5578851"/>
            <a:ext cx="1548000" cy="1279149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97D3091-E6B9-2A05-A417-90A90E520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2945"/>
          <a:stretch/>
        </p:blipFill>
        <p:spPr>
          <a:xfrm>
            <a:off x="6816080" y="5661248"/>
            <a:ext cx="1332000" cy="11967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87807" y="2454134"/>
            <a:ext cx="8616386" cy="1800493"/>
          </a:xfrm>
        </p:spPr>
        <p:txBody>
          <a:bodyPr anchor="ctr"/>
          <a:lstStyle>
            <a:lvl1pPr algn="ctr">
              <a:defRPr sz="65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7" name="Graphique 35">
            <a:extLst>
              <a:ext uri="{FF2B5EF4-FFF2-40B4-BE49-F238E27FC236}">
                <a16:creationId xmlns:a16="http://schemas.microsoft.com/office/drawing/2014/main" id="{748AA0E4-2B0D-F5B9-ADFC-C0315E84C68A}"/>
              </a:ext>
            </a:extLst>
          </p:cNvPr>
          <p:cNvSpPr/>
          <p:nvPr/>
        </p:nvSpPr>
        <p:spPr>
          <a:xfrm>
            <a:off x="4663496" y="-3475"/>
            <a:ext cx="648000" cy="1224000"/>
          </a:xfrm>
          <a:custGeom>
            <a:avLst/>
            <a:gdLst>
              <a:gd name="connsiteX0" fmla="*/ 0 w 856440"/>
              <a:gd name="connsiteY0" fmla="*/ 0 h 1187454"/>
              <a:gd name="connsiteX1" fmla="*/ 856440 w 856440"/>
              <a:gd name="connsiteY1" fmla="*/ 0 h 1187454"/>
              <a:gd name="connsiteX2" fmla="*/ 856440 w 856440"/>
              <a:gd name="connsiteY2" fmla="*/ 1187455 h 1187454"/>
              <a:gd name="connsiteX3" fmla="*/ 0 w 856440"/>
              <a:gd name="connsiteY3" fmla="*/ 1187455 h 118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440" h="1187454">
                <a:moveTo>
                  <a:pt x="0" y="0"/>
                </a:moveTo>
                <a:lnTo>
                  <a:pt x="856440" y="0"/>
                </a:lnTo>
                <a:lnTo>
                  <a:pt x="856440" y="1187455"/>
                </a:lnTo>
                <a:lnTo>
                  <a:pt x="0" y="1187455"/>
                </a:lnTo>
                <a:close/>
              </a:path>
            </a:pathLst>
          </a:custGeom>
          <a:solidFill>
            <a:schemeClr val="accent2"/>
          </a:solidFill>
          <a:ln w="214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4767086-7BD5-91F2-6148-2ECC392C2655}"/>
              </a:ext>
            </a:extLst>
          </p:cNvPr>
          <p:cNvSpPr/>
          <p:nvPr userDrawn="1"/>
        </p:nvSpPr>
        <p:spPr>
          <a:xfrm>
            <a:off x="11112000" y="3753036"/>
            <a:ext cx="1080000" cy="61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44B785FA-54E2-8DEF-A7A8-44203A116B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80" y="5229291"/>
            <a:ext cx="2016000" cy="1233887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CD9F042C-2508-388B-43B3-337F23A31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48883"/>
          <a:stretch/>
        </p:blipFill>
        <p:spPr>
          <a:xfrm>
            <a:off x="-1" y="1737044"/>
            <a:ext cx="1067315" cy="2088000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7569DF61-55FE-56C3-EE80-21D347920E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20185"/>
          <a:stretch/>
        </p:blipFill>
        <p:spPr>
          <a:xfrm>
            <a:off x="9660245" y="0"/>
            <a:ext cx="1980000" cy="15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76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illustr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F2045D18-D31C-144C-943E-BF68D0E6F2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000" y="621800"/>
            <a:ext cx="10980000" cy="5652000"/>
          </a:xfrm>
          <a:custGeom>
            <a:avLst/>
            <a:gdLst>
              <a:gd name="connsiteX0" fmla="*/ 0 w 10980000"/>
              <a:gd name="connsiteY0" fmla="*/ 0 h 5652000"/>
              <a:gd name="connsiteX1" fmla="*/ 10980000 w 10980000"/>
              <a:gd name="connsiteY1" fmla="*/ 0 h 5652000"/>
              <a:gd name="connsiteX2" fmla="*/ 10980000 w 10980000"/>
              <a:gd name="connsiteY2" fmla="*/ 3946800 h 5652000"/>
              <a:gd name="connsiteX3" fmla="*/ 10919901 w 10980000"/>
              <a:gd name="connsiteY3" fmla="*/ 3937628 h 5652000"/>
              <a:gd name="connsiteX4" fmla="*/ 10636646 w 10980000"/>
              <a:gd name="connsiteY4" fmla="*/ 3923324 h 5652000"/>
              <a:gd name="connsiteX5" fmla="*/ 8083974 w 10980000"/>
              <a:gd name="connsiteY5" fmla="*/ 5615348 h 5652000"/>
              <a:gd name="connsiteX6" fmla="*/ 8070560 w 10980000"/>
              <a:gd name="connsiteY6" fmla="*/ 5652000 h 5652000"/>
              <a:gd name="connsiteX7" fmla="*/ 0 w 10980000"/>
              <a:gd name="connsiteY7" fmla="*/ 5652000 h 56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0000" h="5652000">
                <a:moveTo>
                  <a:pt x="0" y="0"/>
                </a:moveTo>
                <a:lnTo>
                  <a:pt x="10980000" y="0"/>
                </a:lnTo>
                <a:lnTo>
                  <a:pt x="10980000" y="3946800"/>
                </a:lnTo>
                <a:lnTo>
                  <a:pt x="10919901" y="3937628"/>
                </a:lnTo>
                <a:cubicBezTo>
                  <a:pt x="10826769" y="3928170"/>
                  <a:pt x="10732273" y="3923324"/>
                  <a:pt x="10636646" y="3923324"/>
                </a:cubicBezTo>
                <a:cubicBezTo>
                  <a:pt x="9489116" y="3923324"/>
                  <a:pt x="8504541" y="4621017"/>
                  <a:pt x="8083974" y="5615348"/>
                </a:cubicBezTo>
                <a:lnTo>
                  <a:pt x="8070560" y="5652000"/>
                </a:lnTo>
                <a:lnTo>
                  <a:pt x="0" y="565200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wrap="square"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1424" y="5439708"/>
            <a:ext cx="7560000" cy="692497"/>
          </a:xfrm>
        </p:spPr>
        <p:txBody>
          <a:bodyPr anchor="b"/>
          <a:lstStyle>
            <a:lvl1pPr algn="l">
              <a:defRPr sz="50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44B785FA-54E2-8DEF-A7A8-44203A116B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408" y="5123249"/>
            <a:ext cx="2232000" cy="13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46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806B246-C0DE-20FF-9ADE-452D22DED0A5}"/>
              </a:ext>
            </a:extLst>
          </p:cNvPr>
          <p:cNvSpPr txBox="1"/>
          <p:nvPr userDrawn="1"/>
        </p:nvSpPr>
        <p:spPr>
          <a:xfrm>
            <a:off x="-373100" y="872716"/>
            <a:ext cx="4562715" cy="5257068"/>
          </a:xfrm>
          <a:prstGeom prst="rect">
            <a:avLst/>
          </a:prstGeom>
          <a:noFill/>
        </p:spPr>
        <p:txBody>
          <a:bodyPr wrap="none" lIns="36000" tIns="0" rIns="36000" bIns="0" rtlCol="0" anchor="t">
            <a:noAutofit/>
          </a:bodyPr>
          <a:lstStyle/>
          <a:p>
            <a:pPr>
              <a:lnSpc>
                <a:spcPts val="52500"/>
              </a:lnSpc>
            </a:pPr>
            <a:r>
              <a:rPr lang="fr-FR" sz="52500" dirty="0">
                <a:solidFill>
                  <a:schemeClr val="accent3"/>
                </a:solidFill>
                <a:latin typeface="+mj-lt"/>
              </a:rPr>
              <a:t>0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171564" y="875407"/>
            <a:ext cx="4562715" cy="5251686"/>
          </a:xfrm>
        </p:spPr>
        <p:txBody>
          <a:bodyPr wrap="none">
            <a:noAutofit/>
          </a:bodyPr>
          <a:lstStyle>
            <a:lvl1pPr marL="0" indent="0">
              <a:lnSpc>
                <a:spcPts val="52500"/>
              </a:lnSpc>
              <a:buNone/>
              <a:defRPr sz="52500">
                <a:solidFill>
                  <a:schemeClr val="accent2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08944" y="2739503"/>
            <a:ext cx="7200000" cy="1523494"/>
          </a:xfrm>
        </p:spPr>
        <p:txBody>
          <a:bodyPr anchor="b"/>
          <a:lstStyle>
            <a:lvl1pPr>
              <a:defRPr sz="5500" cap="none" baseline="0"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6328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2">
            <a:extLst>
              <a:ext uri="{FF2B5EF4-FFF2-40B4-BE49-F238E27FC236}">
                <a16:creationId xmlns:a16="http://schemas.microsoft.com/office/drawing/2014/main" id="{35BF59C4-8D80-234F-0F78-DC01812DA8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242000"/>
            <a:ext cx="12191999" cy="5616000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99B686-804D-4C5D-2351-CD7469B5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543" y="2850031"/>
            <a:ext cx="3204000" cy="830997"/>
          </a:xfrm>
        </p:spPr>
        <p:txBody>
          <a:bodyPr anchor="t"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CA49ED-F176-C46E-4444-3DF17E274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8B9109-9252-A161-4B61-2BCE8854D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4CD238F-EDD4-F809-BCF8-DAC6C96548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7408" y="4257092"/>
            <a:ext cx="3204000" cy="18002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6691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Texte sur aplat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67771D-9975-B100-904E-C6D060568D73}"/>
              </a:ext>
            </a:extLst>
          </p:cNvPr>
          <p:cNvSpPr/>
          <p:nvPr userDrawn="1"/>
        </p:nvSpPr>
        <p:spPr>
          <a:xfrm>
            <a:off x="7800000" y="1242000"/>
            <a:ext cx="4392000" cy="56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FB494C47-FCD5-E080-D4E9-18FAD79C8A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242000"/>
            <a:ext cx="7799999" cy="5616000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09A61-D5E1-BE19-B748-2FC45123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244" y="2345975"/>
            <a:ext cx="3456000" cy="830997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34361E-2182-68E2-3A5A-130A7DAFF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BE418A-8BA9-58D1-F230-AEC851DD9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11A64F58-F407-658C-8024-CF37058A28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2244" y="3825044"/>
            <a:ext cx="3456000" cy="1246495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Graphique 35">
            <a:extLst>
              <a:ext uri="{FF2B5EF4-FFF2-40B4-BE49-F238E27FC236}">
                <a16:creationId xmlns:a16="http://schemas.microsoft.com/office/drawing/2014/main" id="{F7963604-94D9-A7C5-EEF1-496D910359F6}"/>
              </a:ext>
            </a:extLst>
          </p:cNvPr>
          <p:cNvSpPr/>
          <p:nvPr userDrawn="1"/>
        </p:nvSpPr>
        <p:spPr>
          <a:xfrm>
            <a:off x="9012324" y="0"/>
            <a:ext cx="1692000" cy="1835448"/>
          </a:xfrm>
          <a:custGeom>
            <a:avLst/>
            <a:gdLst>
              <a:gd name="connsiteX0" fmla="*/ 0 w 856440"/>
              <a:gd name="connsiteY0" fmla="*/ 0 h 1187454"/>
              <a:gd name="connsiteX1" fmla="*/ 856440 w 856440"/>
              <a:gd name="connsiteY1" fmla="*/ 0 h 1187454"/>
              <a:gd name="connsiteX2" fmla="*/ 856440 w 856440"/>
              <a:gd name="connsiteY2" fmla="*/ 1187455 h 1187454"/>
              <a:gd name="connsiteX3" fmla="*/ 0 w 856440"/>
              <a:gd name="connsiteY3" fmla="*/ 1187455 h 118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440" h="1187454">
                <a:moveTo>
                  <a:pt x="0" y="0"/>
                </a:moveTo>
                <a:lnTo>
                  <a:pt x="856440" y="0"/>
                </a:lnTo>
                <a:lnTo>
                  <a:pt x="856440" y="1187455"/>
                </a:lnTo>
                <a:lnTo>
                  <a:pt x="0" y="1187455"/>
                </a:lnTo>
                <a:close/>
              </a:path>
            </a:pathLst>
          </a:custGeom>
          <a:solidFill>
            <a:schemeClr val="accent2"/>
          </a:solidFill>
          <a:ln w="214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417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459E2C24-874E-3413-00E2-E66EADA1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038" y="1192044"/>
            <a:ext cx="7380000" cy="4154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DAE2EA8A-B996-126E-763F-6656DCE5E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6699"/>
          <a:stretch/>
        </p:blipFill>
        <p:spPr>
          <a:xfrm>
            <a:off x="10668508" y="608434"/>
            <a:ext cx="1523492" cy="2880000"/>
          </a:xfrm>
          <a:prstGeom prst="rect">
            <a:avLst/>
          </a:prstGeom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E206F485-4AF6-C85A-C303-2751B41B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973C13-7ED2-6EE0-6689-2BE918CBD1D4}"/>
              </a:ext>
            </a:extLst>
          </p:cNvPr>
          <p:cNvSpPr/>
          <p:nvPr userDrawn="1"/>
        </p:nvSpPr>
        <p:spPr>
          <a:xfrm>
            <a:off x="0" y="5409220"/>
            <a:ext cx="1440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2758328C-783B-7166-6189-CD59D242CD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59038" y="1952625"/>
            <a:ext cx="7380000" cy="39608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7148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089E02B2-93A6-4336-3B3D-388B7CA8F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4077"/>
          <a:stretch/>
        </p:blipFill>
        <p:spPr>
          <a:xfrm>
            <a:off x="8184232" y="4905164"/>
            <a:ext cx="3492000" cy="19528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417222-CE31-7203-CE76-6011B569860E}"/>
              </a:ext>
            </a:extLst>
          </p:cNvPr>
          <p:cNvSpPr/>
          <p:nvPr userDrawn="1"/>
        </p:nvSpPr>
        <p:spPr>
          <a:xfrm>
            <a:off x="6276020" y="0"/>
            <a:ext cx="1008112" cy="12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E206F485-4AF6-C85A-C303-2751B41B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2758328C-783B-7166-6189-CD59D242CD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952625"/>
            <a:ext cx="4320000" cy="39608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7F7B3AED-072E-97E6-34A9-C3D65391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1192044"/>
            <a:ext cx="9036537" cy="4154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contenu 18">
            <a:extLst>
              <a:ext uri="{FF2B5EF4-FFF2-40B4-BE49-F238E27FC236}">
                <a16:creationId xmlns:a16="http://schemas.microsoft.com/office/drawing/2014/main" id="{7AFDBCBD-5BB0-25C3-DE84-5A31396C8D6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912" y="1952624"/>
            <a:ext cx="4320000" cy="39608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337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446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que 13">
            <a:extLst>
              <a:ext uri="{FF2B5EF4-FFF2-40B4-BE49-F238E27FC236}">
                <a16:creationId xmlns:a16="http://schemas.microsoft.com/office/drawing/2014/main" id="{58DDFC36-30A7-32A2-EFE4-F04171C0E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482" b="54489"/>
          <a:stretch/>
        </p:blipFill>
        <p:spPr>
          <a:xfrm>
            <a:off x="7579060" y="4374000"/>
            <a:ext cx="4612940" cy="2484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6020" y="1145877"/>
            <a:ext cx="5328604" cy="46166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D6F270B-2B57-2AAD-141D-2081C4205D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624" y="2168525"/>
            <a:ext cx="5400000" cy="12464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E8C53377-EE08-1C0C-124B-07B3E9999F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376" y="1207184"/>
            <a:ext cx="5329238" cy="5040000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1557228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506764-2569-06F3-3461-E905E9DFF7C5}"/>
              </a:ext>
            </a:extLst>
          </p:cNvPr>
          <p:cNvSpPr/>
          <p:nvPr userDrawn="1"/>
        </p:nvSpPr>
        <p:spPr>
          <a:xfrm>
            <a:off x="8087530" y="0"/>
            <a:ext cx="410446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2E03872-F258-78C0-524F-99D68F1E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1192044"/>
            <a:ext cx="7020000" cy="4154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D7A9AF-CD28-D6CD-4EDF-0370DC72C7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TITRE DE LA PRÉSENTATION - TITRE DE LA PARTIE (ARIAL NON GRAS MANUEL)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E79547BF-EC47-D2C7-1A44-C099D6B606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6280" y="2433588"/>
            <a:ext cx="3060000" cy="1246495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691B5E-2E6C-A385-DB3A-BE1DBE9909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D4483FA1-21F6-4D4C-2C72-0A76ECB002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9480" y="2433588"/>
            <a:ext cx="3240000" cy="1554272"/>
          </a:xfrm>
        </p:spPr>
        <p:txBody>
          <a:bodyPr/>
          <a:lstStyle>
            <a:lvl1pPr>
              <a:spcAft>
                <a:spcPts val="600"/>
              </a:spcAft>
              <a:defRPr sz="1600" b="0" cap="all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4pPr>
            <a:lvl5pPr>
              <a:defRPr sz="12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207D0A9B-4EFF-87A9-8C41-3010ED2D83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7092" y="2148894"/>
            <a:ext cx="2092487" cy="1815882"/>
          </a:xfrm>
        </p:spPr>
        <p:txBody>
          <a:bodyPr wrap="none"/>
          <a:lstStyle>
            <a:lvl1pPr algn="r">
              <a:spcAft>
                <a:spcPts val="0"/>
              </a:spcAft>
              <a:defRPr sz="11800" b="0" cap="none" baseline="0">
                <a:solidFill>
                  <a:schemeClr val="accent3"/>
                </a:solidFill>
                <a:latin typeface="+mj-lt"/>
              </a:defRPr>
            </a:lvl1pPr>
            <a:lvl2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4pPr>
            <a:lvl5pPr>
              <a:defRPr sz="13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6084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Texte sur 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FB494C47-FCD5-E080-D4E9-18FAD79C8A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6900" y="1242000"/>
            <a:ext cx="7203100" cy="5040000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67771D-9975-B100-904E-C6D060568D73}"/>
              </a:ext>
            </a:extLst>
          </p:cNvPr>
          <p:cNvSpPr/>
          <p:nvPr userDrawn="1"/>
        </p:nvSpPr>
        <p:spPr>
          <a:xfrm>
            <a:off x="8160000" y="1242000"/>
            <a:ext cx="4032000" cy="50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09A61-D5E1-BE19-B748-2FC45123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8660" y="1808820"/>
            <a:ext cx="3131976" cy="830997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34361E-2182-68E2-3A5A-130A7DAFF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7FECCD9-2F53-6B4D-4FBE-E2B56FBBB5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88288" y="4833156"/>
            <a:ext cx="3132000" cy="400110"/>
          </a:xfrm>
        </p:spPr>
        <p:txBody>
          <a:bodyPr/>
          <a:lstStyle>
            <a:lvl1pPr>
              <a:spcAft>
                <a:spcPts val="0"/>
              </a:spcAft>
              <a:defRPr sz="1300" b="0" cap="none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Tx/>
              <a:buNone/>
              <a:defRPr sz="1300" b="0" cap="none">
                <a:solidFill>
                  <a:schemeClr val="bg1"/>
                </a:solidFill>
                <a:latin typeface="+mn-lt"/>
              </a:defRPr>
            </a:lvl2pPr>
            <a:lvl3pPr marL="0" indent="0">
              <a:buFontTx/>
              <a:buNone/>
              <a:defRPr sz="1300" b="0" cap="none">
                <a:solidFill>
                  <a:schemeClr val="bg1"/>
                </a:solidFill>
                <a:latin typeface="+mn-lt"/>
              </a:defRPr>
            </a:lvl3pPr>
            <a:lvl4pPr marL="0" indent="0">
              <a:buFontTx/>
              <a:buNone/>
              <a:defRPr sz="1300" b="0" cap="none">
                <a:solidFill>
                  <a:schemeClr val="bg1"/>
                </a:solidFill>
                <a:latin typeface="+mn-lt"/>
              </a:defRPr>
            </a:lvl4pPr>
            <a:lvl5pPr>
              <a:defRPr sz="1300" b="0" cap="none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28150EB-B1D8-B9A1-6096-4F602C5320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778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sur aplat + 2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67771D-9975-B100-904E-C6D060568D73}"/>
              </a:ext>
            </a:extLst>
          </p:cNvPr>
          <p:cNvSpPr/>
          <p:nvPr userDrawn="1"/>
        </p:nvSpPr>
        <p:spPr>
          <a:xfrm>
            <a:off x="0" y="0"/>
            <a:ext cx="12192000" cy="37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C374FB-E08D-C9EC-7987-9AFDE2DC07D6}"/>
              </a:ext>
            </a:extLst>
          </p:cNvPr>
          <p:cNvSpPr/>
          <p:nvPr userDrawn="1"/>
        </p:nvSpPr>
        <p:spPr>
          <a:xfrm>
            <a:off x="601811" y="2502000"/>
            <a:ext cx="3420000" cy="37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12">
            <a:extLst>
              <a:ext uri="{FF2B5EF4-FFF2-40B4-BE49-F238E27FC236}">
                <a16:creationId xmlns:a16="http://schemas.microsoft.com/office/drawing/2014/main" id="{FB494C47-FCD5-E080-D4E9-18FAD79C8A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80508" y="2502000"/>
            <a:ext cx="3420000" cy="3780000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34361E-2182-68E2-3A5A-130A7DAFF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28150EB-B1D8-B9A1-6096-4F602C5320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21A596C-842D-4942-AAC6-AD63DCF3B0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564386" y="509868"/>
            <a:ext cx="540000" cy="329778"/>
          </a:xfrm>
          <a:prstGeom prst="rect">
            <a:avLst/>
          </a:prstGeom>
        </p:spPr>
      </p:pic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00FA2231-1768-1E8B-0095-9FE257D0D5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85133" y="2502000"/>
            <a:ext cx="3420000" cy="3780000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B06C8C7-66A2-52F3-15CE-2240A190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A7550E62-8802-B91D-EF95-B010CEB4C2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6124" y="2785767"/>
            <a:ext cx="2952000" cy="1246495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0192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12">
            <a:extLst>
              <a:ext uri="{FF2B5EF4-FFF2-40B4-BE49-F238E27FC236}">
                <a16:creationId xmlns:a16="http://schemas.microsoft.com/office/drawing/2014/main" id="{5F066E2E-F566-434E-7621-96E0113258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85132" y="1880828"/>
            <a:ext cx="3995883" cy="4392972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0857FD-F9E7-E728-0FCC-3D37C6FD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1805915"/>
            <a:ext cx="3600000" cy="83099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9688D8-F5F4-36EE-2AD8-6093E52778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B75A35-7415-B182-BDAA-6B6963FF10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pour une image  12">
            <a:extLst>
              <a:ext uri="{FF2B5EF4-FFF2-40B4-BE49-F238E27FC236}">
                <a16:creationId xmlns:a16="http://schemas.microsoft.com/office/drawing/2014/main" id="{424A693B-B062-8FF2-610D-572BE2ABDA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80508" y="1880828"/>
            <a:ext cx="3420000" cy="4392972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42AC25F-4699-D382-1DE3-37FA4BBFDF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7375" y="3284538"/>
            <a:ext cx="3600000" cy="29622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7223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isuels + Texte sur 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E382F1-082F-5995-6F20-E7A4B62D2AB2}"/>
              </a:ext>
            </a:extLst>
          </p:cNvPr>
          <p:cNvSpPr/>
          <p:nvPr userDrawn="1"/>
        </p:nvSpPr>
        <p:spPr>
          <a:xfrm>
            <a:off x="8160000" y="0"/>
            <a:ext cx="4032000" cy="6857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9688D8-F5F4-36EE-2AD8-6093E52778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B75A35-7415-B182-BDAA-6B6963FF10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pour une image  12">
            <a:extLst>
              <a:ext uri="{FF2B5EF4-FFF2-40B4-BE49-F238E27FC236}">
                <a16:creationId xmlns:a16="http://schemas.microsoft.com/office/drawing/2014/main" id="{424A693B-B062-8FF2-610D-572BE2ABDA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2001" y="2497644"/>
            <a:ext cx="3420000" cy="1831456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DE8F876-0B88-D309-25A4-FB8A566C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1192044"/>
            <a:ext cx="6120000" cy="4154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2">
            <a:extLst>
              <a:ext uri="{FF2B5EF4-FFF2-40B4-BE49-F238E27FC236}">
                <a16:creationId xmlns:a16="http://schemas.microsoft.com/office/drawing/2014/main" id="{3ACDF288-F76D-4816-B977-695563689E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73923" y="2497644"/>
            <a:ext cx="3420000" cy="1831456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10E91D62-1725-8A1F-5688-C1D484A8C0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1624" y="4626732"/>
            <a:ext cx="3420000" cy="1184940"/>
          </a:xfrm>
        </p:spPr>
        <p:txBody>
          <a:bodyPr/>
          <a:lstStyle>
            <a:lvl1pPr>
              <a:spcAft>
                <a:spcPts val="600"/>
              </a:spcAft>
              <a:defRPr sz="1600" b="0" cap="all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Wingdings" panose="05000000000000000000" pitchFamily="2" charset="2"/>
              <a:buChar char="l"/>
              <a:defRPr sz="12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4pPr>
            <a:lvl5pPr>
              <a:defRPr sz="12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6B152177-E342-51BB-EBDF-95A1DC3FF7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19427" y="2497644"/>
            <a:ext cx="3132000" cy="1569660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0C42C897-B31E-F66A-0AE5-1497EF7E7B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7701" y="4626732"/>
            <a:ext cx="3420000" cy="1184940"/>
          </a:xfrm>
        </p:spPr>
        <p:txBody>
          <a:bodyPr/>
          <a:lstStyle>
            <a:lvl1pPr>
              <a:spcAft>
                <a:spcPts val="600"/>
              </a:spcAft>
              <a:defRPr sz="1600" b="0" cap="all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Wingdings" panose="05000000000000000000" pitchFamily="2" charset="2"/>
              <a:buChar char="l"/>
              <a:defRPr sz="12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4pPr>
            <a:lvl5pPr>
              <a:defRPr sz="12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3E7B2D19-3680-4980-DD94-3E02B09D2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253"/>
          <a:stretch/>
        </p:blipFill>
        <p:spPr>
          <a:xfrm>
            <a:off x="6625219" y="106"/>
            <a:ext cx="3096000" cy="18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19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FD5FD-3D8B-F757-A816-B6B2D1B7FE34}"/>
              </a:ext>
            </a:extLst>
          </p:cNvPr>
          <p:cNvSpPr/>
          <p:nvPr userDrawn="1"/>
        </p:nvSpPr>
        <p:spPr>
          <a:xfrm>
            <a:off x="587375" y="2492896"/>
            <a:ext cx="3456000" cy="34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F4772F-2D31-2E30-FDEE-2EBDD5D73786}"/>
              </a:ext>
            </a:extLst>
          </p:cNvPr>
          <p:cNvSpPr/>
          <p:nvPr userDrawn="1"/>
        </p:nvSpPr>
        <p:spPr>
          <a:xfrm>
            <a:off x="4384664" y="2492896"/>
            <a:ext cx="3456000" cy="345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F49F4-7212-D3AE-FD56-AD93823EDA08}"/>
              </a:ext>
            </a:extLst>
          </p:cNvPr>
          <p:cNvSpPr/>
          <p:nvPr userDrawn="1"/>
        </p:nvSpPr>
        <p:spPr>
          <a:xfrm>
            <a:off x="8148627" y="2492896"/>
            <a:ext cx="3456000" cy="345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D58360-606E-606A-8EF3-5C39CC50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7077C78-4DB7-BF1A-4348-84C2E4F7B0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C111B2-1B64-E250-758D-BA24B1513B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3D3FD5C-61D9-0D53-0BAB-71F24E5D2B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14351" y="4220896"/>
            <a:ext cx="2880000" cy="1184940"/>
          </a:xfrm>
        </p:spPr>
        <p:txBody>
          <a:bodyPr/>
          <a:lstStyle>
            <a:lvl1pPr>
              <a:spcAft>
                <a:spcPts val="600"/>
              </a:spcAft>
              <a:defRPr sz="16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200" b="0" cap="none">
                <a:solidFill>
                  <a:schemeClr val="bg1"/>
                </a:solidFill>
                <a:latin typeface="+mn-lt"/>
              </a:defRPr>
            </a:lvl2pPr>
            <a:lvl3pPr marL="144000" indent="-144000">
              <a:buClr>
                <a:schemeClr val="bg1"/>
              </a:buClr>
              <a:buFont typeface="Wingdings" panose="05000000000000000000" pitchFamily="2" charset="2"/>
              <a:buChar char="l"/>
              <a:defRPr sz="1200" b="0" cap="none">
                <a:solidFill>
                  <a:schemeClr val="bg1"/>
                </a:solidFill>
                <a:latin typeface="+mn-lt"/>
              </a:defRPr>
            </a:lvl3pPr>
            <a:lvl4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4pPr>
            <a:lvl5pPr>
              <a:defRPr sz="12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25C74C6E-70A9-23DB-AD4B-4393C184F2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7291" y="4220896"/>
            <a:ext cx="2880000" cy="1184940"/>
          </a:xfrm>
        </p:spPr>
        <p:txBody>
          <a:bodyPr/>
          <a:lstStyle>
            <a:lvl1pPr>
              <a:spcAft>
                <a:spcPts val="600"/>
              </a:spcAft>
              <a:defRPr sz="16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200" b="0" cap="none">
                <a:solidFill>
                  <a:schemeClr val="bg1"/>
                </a:solidFill>
                <a:latin typeface="+mn-lt"/>
              </a:defRPr>
            </a:lvl2pPr>
            <a:lvl3pPr marL="144000" indent="-144000">
              <a:buClr>
                <a:schemeClr val="bg1"/>
              </a:buClr>
              <a:buFont typeface="Wingdings" panose="05000000000000000000" pitchFamily="2" charset="2"/>
              <a:buChar char="l"/>
              <a:defRPr sz="1200" b="0" cap="none">
                <a:solidFill>
                  <a:schemeClr val="bg1"/>
                </a:solidFill>
                <a:latin typeface="+mn-lt"/>
              </a:defRPr>
            </a:lvl3pPr>
            <a:lvl4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4pPr>
            <a:lvl5pPr>
              <a:defRPr sz="12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54B0FC41-2655-3325-80B4-075F0155AE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19916" y="4224073"/>
            <a:ext cx="2880000" cy="1184940"/>
          </a:xfrm>
        </p:spPr>
        <p:txBody>
          <a:bodyPr/>
          <a:lstStyle>
            <a:lvl1pPr>
              <a:spcAft>
                <a:spcPts val="600"/>
              </a:spcAft>
              <a:defRPr sz="16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200" b="0" cap="none">
                <a:solidFill>
                  <a:schemeClr val="bg1"/>
                </a:solidFill>
                <a:latin typeface="+mn-lt"/>
              </a:defRPr>
            </a:lvl2pPr>
            <a:lvl3pPr marL="144000" indent="-144000">
              <a:buClr>
                <a:schemeClr val="bg1"/>
              </a:buClr>
              <a:buFont typeface="Wingdings" panose="05000000000000000000" pitchFamily="2" charset="2"/>
              <a:buChar char="l"/>
              <a:defRPr sz="1200" b="0" cap="none">
                <a:solidFill>
                  <a:schemeClr val="bg1"/>
                </a:solidFill>
                <a:latin typeface="+mn-lt"/>
              </a:defRPr>
            </a:lvl3pPr>
            <a:lvl4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4pPr>
            <a:lvl5pPr>
              <a:defRPr sz="12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354737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2">
            <a:extLst>
              <a:ext uri="{FF2B5EF4-FFF2-40B4-BE49-F238E27FC236}">
                <a16:creationId xmlns:a16="http://schemas.microsoft.com/office/drawing/2014/main" id="{6EA2135F-0A5C-3936-B2D3-09C84004D38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59896" y="0"/>
            <a:ext cx="7021119" cy="6858000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55DB58-8A8D-930E-E1E7-3CD5ACAB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1192044"/>
            <a:ext cx="4320493" cy="4154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1C50208-26B8-193F-E100-30613BDFD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0E3F87-57D2-6AF5-E3CE-3D6BC258BB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662AA3CF-1B88-7E34-7FC0-644F6754BD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35560" y="2600908"/>
            <a:ext cx="2772308" cy="400110"/>
          </a:xfrm>
        </p:spPr>
        <p:txBody>
          <a:bodyPr/>
          <a:lstStyle>
            <a:lvl1pPr>
              <a:spcAft>
                <a:spcPts val="0"/>
              </a:spcAft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4pPr>
            <a:lvl5pPr>
              <a:defRPr sz="13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4106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9688D8-F5F4-36EE-2AD8-6093E52778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DE8F876-0B88-D309-25A4-FB8A566C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1192044"/>
            <a:ext cx="6120000" cy="4154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10E91D62-1725-8A1F-5688-C1D484A8C0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1624" y="4041068"/>
            <a:ext cx="3132000" cy="1184940"/>
          </a:xfrm>
        </p:spPr>
        <p:txBody>
          <a:bodyPr/>
          <a:lstStyle>
            <a:lvl1pPr>
              <a:spcAft>
                <a:spcPts val="600"/>
              </a:spcAft>
              <a:defRPr sz="1600" b="0" cap="all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Wingdings" panose="05000000000000000000" pitchFamily="2" charset="2"/>
              <a:buChar char="l"/>
              <a:defRPr sz="12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4pPr>
            <a:lvl5pPr>
              <a:defRPr sz="12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0C42C897-B31E-F66A-0AE5-1497EF7E7B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72264" y="2744776"/>
            <a:ext cx="3132000" cy="1184940"/>
          </a:xfrm>
        </p:spPr>
        <p:txBody>
          <a:bodyPr/>
          <a:lstStyle>
            <a:lvl1pPr>
              <a:spcAft>
                <a:spcPts val="600"/>
              </a:spcAft>
              <a:defRPr sz="1600" b="0" cap="all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Wingdings" panose="05000000000000000000" pitchFamily="2" charset="2"/>
              <a:buChar char="l"/>
              <a:defRPr sz="12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4pPr>
            <a:lvl5pPr>
              <a:defRPr sz="12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D7EB9A3-FB35-DD64-0F12-5DAD1562B3D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graphique 5">
            <a:extLst>
              <a:ext uri="{FF2B5EF4-FFF2-40B4-BE49-F238E27FC236}">
                <a16:creationId xmlns:a16="http://schemas.microsoft.com/office/drawing/2014/main" id="{FB8B572F-153B-E963-CDE1-51742FEE2319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3917759" y="1818692"/>
            <a:ext cx="4356482" cy="2942456"/>
          </a:xfrm>
        </p:spPr>
        <p:txBody>
          <a:bodyPr bIns="90000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 graphique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FCDE2FA3-237D-B989-E242-614C134238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7375" y="2918142"/>
            <a:ext cx="808482" cy="978910"/>
          </a:xfrm>
        </p:spPr>
        <p:txBody>
          <a:bodyPr wrap="none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8600" b="0" cap="none" baseline="0">
                <a:solidFill>
                  <a:schemeClr val="accent3"/>
                </a:solidFill>
                <a:latin typeface="+mj-lt"/>
              </a:defRPr>
            </a:lvl1pPr>
            <a:lvl2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4pPr>
            <a:lvl5pPr>
              <a:defRPr sz="13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8A662A43-9179-E0CA-BDE7-CDE6575126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616" y="2918142"/>
            <a:ext cx="808482" cy="978910"/>
          </a:xfrm>
        </p:spPr>
        <p:txBody>
          <a:bodyPr wrap="none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8600" b="0" cap="none" baseline="0">
                <a:solidFill>
                  <a:schemeClr val="accent1">
                    <a:alpha val="80000"/>
                  </a:schemeClr>
                </a:solidFill>
                <a:latin typeface="+mj-lt"/>
              </a:defRPr>
            </a:lvl1pPr>
            <a:lvl2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4pPr>
            <a:lvl5pPr>
              <a:defRPr sz="13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0" name="Espace réservé du texte 9">
            <a:extLst>
              <a:ext uri="{FF2B5EF4-FFF2-40B4-BE49-F238E27FC236}">
                <a16:creationId xmlns:a16="http://schemas.microsoft.com/office/drawing/2014/main" id="{85DEAFF0-9EB6-3A36-D56C-BD8C203FDF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72625" y="5088860"/>
            <a:ext cx="3132000" cy="1184940"/>
          </a:xfrm>
        </p:spPr>
        <p:txBody>
          <a:bodyPr/>
          <a:lstStyle>
            <a:lvl1pPr>
              <a:spcAft>
                <a:spcPts val="600"/>
              </a:spcAft>
              <a:defRPr sz="1600" b="0" cap="all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Wingdings" panose="05000000000000000000" pitchFamily="2" charset="2"/>
              <a:buChar char="l"/>
              <a:defRPr sz="12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4pPr>
            <a:lvl5pPr>
              <a:defRPr sz="12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89B559E6-21B6-D4F2-4199-7FB46B01B5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2264" y="1664804"/>
            <a:ext cx="808482" cy="978910"/>
          </a:xfrm>
        </p:spPr>
        <p:txBody>
          <a:bodyPr wrap="none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8600" b="0" cap="none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4pPr>
            <a:lvl5pPr>
              <a:defRPr sz="13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E8B1FE0F-A9C5-2CE2-CF8D-88020CE161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76505" y="1664804"/>
            <a:ext cx="808482" cy="978910"/>
          </a:xfrm>
        </p:spPr>
        <p:txBody>
          <a:bodyPr wrap="none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8600" b="0" cap="none" baseline="0">
                <a:solidFill>
                  <a:schemeClr val="accent3">
                    <a:alpha val="80000"/>
                  </a:schemeClr>
                </a:solidFill>
                <a:latin typeface="+mj-lt"/>
              </a:defRPr>
            </a:lvl1pPr>
            <a:lvl2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4pPr>
            <a:lvl5pPr>
              <a:defRPr sz="13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2A3F614A-15C3-ED2B-BF75-050440282F4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79817" y="4030778"/>
            <a:ext cx="808482" cy="978910"/>
          </a:xfrm>
        </p:spPr>
        <p:txBody>
          <a:bodyPr wrap="none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8600" b="0" cap="none" baseline="0">
                <a:solidFill>
                  <a:schemeClr val="accent3"/>
                </a:solidFill>
                <a:latin typeface="+mj-lt"/>
              </a:defRPr>
            </a:lvl1pPr>
            <a:lvl2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4pPr>
            <a:lvl5pPr>
              <a:defRPr sz="13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8" name="Espace réservé du texte 9">
            <a:extLst>
              <a:ext uri="{FF2B5EF4-FFF2-40B4-BE49-F238E27FC236}">
                <a16:creationId xmlns:a16="http://schemas.microsoft.com/office/drawing/2014/main" id="{F7720782-4799-EB1F-44BF-4E740A4BF4B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84058" y="4030778"/>
            <a:ext cx="808482" cy="978910"/>
          </a:xfrm>
        </p:spPr>
        <p:txBody>
          <a:bodyPr wrap="none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8600" b="0" cap="none" baseline="0">
                <a:solidFill>
                  <a:schemeClr val="accent2">
                    <a:alpha val="80000"/>
                  </a:schemeClr>
                </a:solidFill>
                <a:latin typeface="+mj-lt"/>
              </a:defRPr>
            </a:lvl1pPr>
            <a:lvl2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4pPr>
            <a:lvl5pPr>
              <a:defRPr sz="13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40840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2">
            <a:extLst>
              <a:ext uri="{FF2B5EF4-FFF2-40B4-BE49-F238E27FC236}">
                <a16:creationId xmlns:a16="http://schemas.microsoft.com/office/drawing/2014/main" id="{05BBA74A-649F-3C6A-AD2D-6229A402EF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87205" y="0"/>
            <a:ext cx="4104795" cy="6858000"/>
          </a:xfrm>
          <a:pattFill prst="openDmnd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Autofit/>
          </a:bodyPr>
          <a:lstStyle>
            <a:lvl1pPr algn="ctr"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une image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9688D8-F5F4-36EE-2AD8-6093E52778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DE8F876-0B88-D309-25A4-FB8A566C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1192044"/>
            <a:ext cx="6120000" cy="4154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10E91D62-1725-8A1F-5688-C1D484A8C0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7808" y="2637780"/>
            <a:ext cx="3420000" cy="2308324"/>
          </a:xfrm>
        </p:spPr>
        <p:txBody>
          <a:bodyPr/>
          <a:lstStyle>
            <a:lvl1pPr>
              <a:spcAft>
                <a:spcPts val="1200"/>
              </a:spcAft>
              <a:defRPr sz="1600" b="0" cap="all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80000"/>
              </a:lnSpc>
              <a:buFontTx/>
              <a:buNone/>
              <a:defRPr sz="10000" b="0" cap="none">
                <a:solidFill>
                  <a:schemeClr val="accent3"/>
                </a:solidFill>
                <a:latin typeface="+mj-lt"/>
              </a:defRPr>
            </a:lvl2pPr>
            <a:lvl3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4pPr>
            <a:lvl5pPr>
              <a:defRPr sz="12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D7EB9A3-FB35-DD64-0F12-5DAD1562B3D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graphique 5">
            <a:extLst>
              <a:ext uri="{FF2B5EF4-FFF2-40B4-BE49-F238E27FC236}">
                <a16:creationId xmlns:a16="http://schemas.microsoft.com/office/drawing/2014/main" id="{FB8B572F-153B-E963-CDE1-51742FEE2319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599116" y="2370784"/>
            <a:ext cx="3600000" cy="3888000"/>
          </a:xfrm>
        </p:spPr>
        <p:txBody>
          <a:bodyPr bIns="90000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 graphique</a:t>
            </a:r>
            <a:br>
              <a:rPr lang="fr-FR" dirty="0"/>
            </a:br>
            <a:r>
              <a:rPr lang="fr-FR" dirty="0"/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312342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522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sur aplat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67771D-9975-B100-904E-C6D060568D73}"/>
              </a:ext>
            </a:extLst>
          </p:cNvPr>
          <p:cNvSpPr/>
          <p:nvPr userDrawn="1"/>
        </p:nvSpPr>
        <p:spPr>
          <a:xfrm>
            <a:off x="0" y="0"/>
            <a:ext cx="12192000" cy="37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48F5C1-B1AB-2EC8-06B1-71B0E707D8EA}"/>
              </a:ext>
            </a:extLst>
          </p:cNvPr>
          <p:cNvSpPr/>
          <p:nvPr userDrawn="1"/>
        </p:nvSpPr>
        <p:spPr>
          <a:xfrm>
            <a:off x="4385999" y="2499187"/>
            <a:ext cx="7200000" cy="360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34361E-2182-68E2-3A5A-130A7DAFF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28150EB-B1D8-B9A1-6096-4F602C5320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21A596C-842D-4942-AAC6-AD63DCF3B0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564386" y="509868"/>
            <a:ext cx="540000" cy="329778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0B06C8C7-66A2-52F3-15CE-2240A190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C374FB-E08D-C9EC-7987-9AFDE2DC07D6}"/>
              </a:ext>
            </a:extLst>
          </p:cNvPr>
          <p:cNvSpPr/>
          <p:nvPr userDrawn="1"/>
        </p:nvSpPr>
        <p:spPr>
          <a:xfrm>
            <a:off x="601811" y="2502000"/>
            <a:ext cx="3420000" cy="30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A7550E62-8802-B91D-EF95-B010CEB4C2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6124" y="2785767"/>
            <a:ext cx="2952000" cy="1569660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7" name="Espace réservé du graphique 5">
            <a:extLst>
              <a:ext uri="{FF2B5EF4-FFF2-40B4-BE49-F238E27FC236}">
                <a16:creationId xmlns:a16="http://schemas.microsoft.com/office/drawing/2014/main" id="{8D366768-113E-9D0B-0F8A-E57A75DA7490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4547827" y="2799478"/>
            <a:ext cx="3060000" cy="3060000"/>
          </a:xfrm>
        </p:spPr>
        <p:txBody>
          <a:bodyPr bIns="90000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Cliquez ici pour insérer un graphique</a:t>
            </a:r>
            <a:br>
              <a:rPr lang="fr-FR" dirty="0"/>
            </a:br>
            <a:r>
              <a:rPr lang="fr-FR" dirty="0"/>
              <a:t>↓</a:t>
            </a:r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B69C6DEA-3868-FB37-C308-044696BABE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05309" y="4308402"/>
            <a:ext cx="3132000" cy="1184940"/>
          </a:xfrm>
        </p:spPr>
        <p:txBody>
          <a:bodyPr/>
          <a:lstStyle>
            <a:lvl1pPr>
              <a:spcAft>
                <a:spcPts val="600"/>
              </a:spcAft>
              <a:defRPr sz="1600" b="0" cap="all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Wingdings" panose="05000000000000000000" pitchFamily="2" charset="2"/>
              <a:buChar char="l"/>
              <a:defRPr sz="12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200" b="0" cap="none">
                <a:solidFill>
                  <a:schemeClr val="tx1"/>
                </a:solidFill>
                <a:latin typeface="+mn-lt"/>
              </a:defRPr>
            </a:lvl4pPr>
            <a:lvl5pPr>
              <a:defRPr sz="12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51881BEF-E239-9CF6-6175-33ACDFBC53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5309" y="3228430"/>
            <a:ext cx="808482" cy="978910"/>
          </a:xfrm>
        </p:spPr>
        <p:txBody>
          <a:bodyPr wrap="none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8600" b="0" cap="none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4pPr>
            <a:lvl5pPr>
              <a:defRPr sz="13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0" name="Espace réservé du texte 9">
            <a:extLst>
              <a:ext uri="{FF2B5EF4-FFF2-40B4-BE49-F238E27FC236}">
                <a16:creationId xmlns:a16="http://schemas.microsoft.com/office/drawing/2014/main" id="{C04CDE6E-987A-E44A-758F-8494383112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09550" y="3228430"/>
            <a:ext cx="808482" cy="978910"/>
          </a:xfrm>
        </p:spPr>
        <p:txBody>
          <a:bodyPr wrap="none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8600" b="0" cap="none" baseline="0">
                <a:solidFill>
                  <a:schemeClr val="accent3">
                    <a:alpha val="80000"/>
                  </a:schemeClr>
                </a:solidFill>
                <a:latin typeface="+mj-lt"/>
              </a:defRPr>
            </a:lvl1pPr>
            <a:lvl2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1300" b="0" cap="none">
                <a:solidFill>
                  <a:schemeClr val="tx1"/>
                </a:solidFill>
                <a:latin typeface="+mn-lt"/>
              </a:defRPr>
            </a:lvl4pPr>
            <a:lvl5pPr>
              <a:defRPr sz="1300" b="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23846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 - TITRE DE LA PARTIE (ARIAL NON GRAS MANUEL)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581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BFF40BBA-C52C-3B37-7DAE-319684914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5836"/>
          <a:stretch/>
        </p:blipFill>
        <p:spPr>
          <a:xfrm rot="5400000" flipH="1">
            <a:off x="-30342" y="3747373"/>
            <a:ext cx="2232249" cy="2171564"/>
          </a:xfrm>
          <a:prstGeom prst="rect">
            <a:avLst/>
          </a:prstGeom>
        </p:spPr>
      </p:pic>
      <p:sp>
        <p:nvSpPr>
          <p:cNvPr id="8" name="Graphique 35">
            <a:extLst>
              <a:ext uri="{FF2B5EF4-FFF2-40B4-BE49-F238E27FC236}">
                <a16:creationId xmlns:a16="http://schemas.microsoft.com/office/drawing/2014/main" id="{EA2E841A-70CE-03ED-5948-7BB34643C456}"/>
              </a:ext>
            </a:extLst>
          </p:cNvPr>
          <p:cNvSpPr/>
          <p:nvPr userDrawn="1"/>
        </p:nvSpPr>
        <p:spPr>
          <a:xfrm>
            <a:off x="2459596" y="-16425"/>
            <a:ext cx="1008112" cy="2184950"/>
          </a:xfrm>
          <a:custGeom>
            <a:avLst/>
            <a:gdLst>
              <a:gd name="connsiteX0" fmla="*/ 0 w 856440"/>
              <a:gd name="connsiteY0" fmla="*/ 0 h 1187454"/>
              <a:gd name="connsiteX1" fmla="*/ 856440 w 856440"/>
              <a:gd name="connsiteY1" fmla="*/ 0 h 1187454"/>
              <a:gd name="connsiteX2" fmla="*/ 856440 w 856440"/>
              <a:gd name="connsiteY2" fmla="*/ 1187455 h 1187454"/>
              <a:gd name="connsiteX3" fmla="*/ 0 w 856440"/>
              <a:gd name="connsiteY3" fmla="*/ 1187455 h 118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440" h="1187454">
                <a:moveTo>
                  <a:pt x="0" y="0"/>
                </a:moveTo>
                <a:lnTo>
                  <a:pt x="856440" y="0"/>
                </a:lnTo>
                <a:lnTo>
                  <a:pt x="856440" y="1187455"/>
                </a:lnTo>
                <a:lnTo>
                  <a:pt x="0" y="1187455"/>
                </a:lnTo>
                <a:close/>
              </a:path>
            </a:pathLst>
          </a:custGeom>
          <a:solidFill>
            <a:schemeClr val="accent3"/>
          </a:solidFill>
          <a:ln w="214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A99CDD-FAD8-BFBB-4FCF-7A96F4CF92A5}"/>
              </a:ext>
            </a:extLst>
          </p:cNvPr>
          <p:cNvSpPr/>
          <p:nvPr userDrawn="1"/>
        </p:nvSpPr>
        <p:spPr>
          <a:xfrm>
            <a:off x="10392000" y="3045148"/>
            <a:ext cx="18000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231F611A-B1CD-6BB2-5B2E-929A001273B9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" b="42625"/>
          <a:stretch/>
        </p:blipFill>
        <p:spPr>
          <a:xfrm flipH="1">
            <a:off x="6204012" y="4956611"/>
            <a:ext cx="2232248" cy="1901389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4D72820C-83A6-8B7A-73AD-22681E2272D7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" b="42625"/>
          <a:stretch/>
        </p:blipFill>
        <p:spPr>
          <a:xfrm flipV="1">
            <a:off x="7140116" y="0"/>
            <a:ext cx="2232000" cy="183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1A0C0E-1DC3-84D5-3466-79F56E0836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00" y="2276872"/>
            <a:ext cx="3492000" cy="21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9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4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0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49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91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795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56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F0321-CA89-4F16-8526-12493C066959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D9F70-A89F-49D4-A5EA-837A4691D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7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87375" y="1192044"/>
            <a:ext cx="11017249" cy="415498"/>
          </a:xfrm>
          <a:prstGeom prst="rect">
            <a:avLst/>
          </a:prstGeom>
        </p:spPr>
        <p:txBody>
          <a:bodyPr vert="horz" wrap="square" lIns="36000" tIns="0" rIns="36000" bIns="0" rtlCol="0" anchor="b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7375" y="2168860"/>
            <a:ext cx="11017249" cy="1184940"/>
          </a:xfrm>
          <a:prstGeom prst="rect">
            <a:avLst/>
          </a:prstGeom>
        </p:spPr>
        <p:txBody>
          <a:bodyPr vert="horz" wrap="square" lIns="36000" tIns="0" rIns="36000" bIns="0" rtlCol="0">
            <a:sp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39480" y="610816"/>
            <a:ext cx="6480000" cy="153888"/>
          </a:xfrm>
          <a:prstGeom prst="rect">
            <a:avLst/>
          </a:prstGeom>
        </p:spPr>
        <p:txBody>
          <a:bodyPr vert="horz" lIns="36000" tIns="0" rIns="36000" bIns="0" rtlCol="0" anchor="b">
            <a:sp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buFontTx/>
              <a:buNone/>
              <a:defRPr sz="1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/>
              <a:t>TITRE DE LA PRÉSENTATION - TITRE DE LA PARTIE (ARIAL NON GRAS MANUEL)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9916" y="6405457"/>
            <a:ext cx="364450" cy="184666"/>
          </a:xfrm>
          <a:prstGeom prst="rect">
            <a:avLst/>
          </a:prstGeom>
        </p:spPr>
        <p:txBody>
          <a:bodyPr vert="horz" wrap="none" lIns="36000" tIns="0" rIns="36000" bIns="0" rtlCol="0" anchor="ctr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fld id="{E8C60506-5BE4-4453-AE4B-F0F5E69C63A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1FD518D-9C48-1216-6D65-1123B98D981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6" y="509506"/>
            <a:ext cx="540000" cy="330503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F21DD5F-0C09-517D-FB8F-21AB90F5BC86}"/>
              </a:ext>
            </a:extLst>
          </p:cNvPr>
          <p:cNvCxnSpPr/>
          <p:nvPr userDrawn="1"/>
        </p:nvCxnSpPr>
        <p:spPr>
          <a:xfrm>
            <a:off x="1163452" y="788611"/>
            <a:ext cx="43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90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30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kern="1200">
          <a:solidFill>
            <a:schemeClr val="accent3"/>
          </a:solidFill>
          <a:latin typeface="+mj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Wingdings" panose="05000000000000000000" pitchFamily="2" charset="2"/>
        <a:buChar char="l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1440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SzPct val="70000"/>
        <a:buFont typeface="Wingdings" panose="05000000000000000000" pitchFamily="2" charset="2"/>
        <a:buChar char="n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468000" indent="-14400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SzPct val="60000"/>
        <a:buFont typeface="Wingdings" panose="05000000000000000000" pitchFamily="2" charset="2"/>
        <a:buChar char="¡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orient="horz" pos="3952">
          <p15:clr>
            <a:srgbClr val="F26B43"/>
          </p15:clr>
        </p15:guide>
        <p15:guide id="3" pos="7310">
          <p15:clr>
            <a:srgbClr val="F26B43"/>
          </p15:clr>
        </p15:guide>
        <p15:guide id="4" orient="horz" pos="709">
          <p15:clr>
            <a:srgbClr val="F26B43"/>
          </p15:clr>
        </p15:guide>
        <p15:guide id="5" orient="horz" pos="13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2.jfif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14.jfif"/><Relationship Id="rId10" Type="http://schemas.openxmlformats.org/officeDocument/2006/relationships/image" Target="../media/image41.png"/><Relationship Id="rId4" Type="http://schemas.openxmlformats.org/officeDocument/2006/relationships/image" Target="../media/image13.jfif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7" Type="http://schemas.openxmlformats.org/officeDocument/2006/relationships/image" Target="../media/image46.jpe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jfif"/><Relationship Id="rId7" Type="http://schemas.openxmlformats.org/officeDocument/2006/relationships/image" Target="../media/image48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4.jfif"/><Relationship Id="rId4" Type="http://schemas.openxmlformats.org/officeDocument/2006/relationships/image" Target="../media/image13.jfif"/><Relationship Id="rId9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12.jfi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14.jfif"/><Relationship Id="rId10" Type="http://schemas.openxmlformats.org/officeDocument/2006/relationships/image" Target="../media/image54.png"/><Relationship Id="rId4" Type="http://schemas.openxmlformats.org/officeDocument/2006/relationships/image" Target="../media/image13.jfif"/><Relationship Id="rId9" Type="http://schemas.openxmlformats.org/officeDocument/2006/relationships/image" Target="../media/image53.png"/><Relationship Id="rId1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7" Type="http://schemas.openxmlformats.org/officeDocument/2006/relationships/image" Target="../media/image46.jpe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2.jfif"/><Relationship Id="rId7" Type="http://schemas.openxmlformats.org/officeDocument/2006/relationships/image" Target="../media/image60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7" Type="http://schemas.openxmlformats.org/officeDocument/2006/relationships/image" Target="../media/image63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fif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2.jfif"/><Relationship Id="rId7" Type="http://schemas.openxmlformats.org/officeDocument/2006/relationships/image" Target="../media/image65.jpe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fif"/><Relationship Id="rId5" Type="http://schemas.openxmlformats.org/officeDocument/2006/relationships/image" Target="../media/image14.jfif"/><Relationship Id="rId4" Type="http://schemas.openxmlformats.org/officeDocument/2006/relationships/image" Target="../media/image13.jfif"/><Relationship Id="rId9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fif"/><Relationship Id="rId3" Type="http://schemas.openxmlformats.org/officeDocument/2006/relationships/image" Target="../media/image12.jfif"/><Relationship Id="rId7" Type="http://schemas.openxmlformats.org/officeDocument/2006/relationships/image" Target="../media/image68.jpe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fif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fif"/><Relationship Id="rId3" Type="http://schemas.openxmlformats.org/officeDocument/2006/relationships/image" Target="../media/image12.jfif"/><Relationship Id="rId7" Type="http://schemas.openxmlformats.org/officeDocument/2006/relationships/image" Target="../media/image7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fif"/><Relationship Id="rId5" Type="http://schemas.openxmlformats.org/officeDocument/2006/relationships/image" Target="../media/image14.jfif"/><Relationship Id="rId4" Type="http://schemas.openxmlformats.org/officeDocument/2006/relationships/image" Target="../media/image13.jfif"/><Relationship Id="rId9" Type="http://schemas.openxmlformats.org/officeDocument/2006/relationships/image" Target="../media/image74.jf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fif"/><Relationship Id="rId13" Type="http://schemas.openxmlformats.org/officeDocument/2006/relationships/image" Target="../media/image82.jfif"/><Relationship Id="rId3" Type="http://schemas.openxmlformats.org/officeDocument/2006/relationships/image" Target="../media/image12.jfif"/><Relationship Id="rId7" Type="http://schemas.openxmlformats.org/officeDocument/2006/relationships/image" Target="../media/image76.jfif"/><Relationship Id="rId12" Type="http://schemas.openxmlformats.org/officeDocument/2006/relationships/image" Target="../media/image81.jfif"/><Relationship Id="rId2" Type="http://schemas.openxmlformats.org/officeDocument/2006/relationships/image" Target="../media/image11.jfif"/><Relationship Id="rId16" Type="http://schemas.openxmlformats.org/officeDocument/2006/relationships/image" Target="../media/image85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fif"/><Relationship Id="rId11" Type="http://schemas.openxmlformats.org/officeDocument/2006/relationships/image" Target="../media/image80.jfif"/><Relationship Id="rId5" Type="http://schemas.openxmlformats.org/officeDocument/2006/relationships/image" Target="../media/image14.jfif"/><Relationship Id="rId15" Type="http://schemas.openxmlformats.org/officeDocument/2006/relationships/image" Target="../media/image84.jfif"/><Relationship Id="rId10" Type="http://schemas.openxmlformats.org/officeDocument/2006/relationships/image" Target="../media/image79.jfif"/><Relationship Id="rId4" Type="http://schemas.openxmlformats.org/officeDocument/2006/relationships/image" Target="../media/image13.jfif"/><Relationship Id="rId9" Type="http://schemas.openxmlformats.org/officeDocument/2006/relationships/image" Target="../media/image78.jfif"/><Relationship Id="rId14" Type="http://schemas.openxmlformats.org/officeDocument/2006/relationships/image" Target="../media/image83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7" Type="http://schemas.openxmlformats.org/officeDocument/2006/relationships/image" Target="../media/image87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fif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fif"/><Relationship Id="rId3" Type="http://schemas.openxmlformats.org/officeDocument/2006/relationships/image" Target="../media/image12.jfif"/><Relationship Id="rId7" Type="http://schemas.openxmlformats.org/officeDocument/2006/relationships/image" Target="../media/image89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fif"/><Relationship Id="rId5" Type="http://schemas.openxmlformats.org/officeDocument/2006/relationships/image" Target="../media/image14.jfif"/><Relationship Id="rId4" Type="http://schemas.openxmlformats.org/officeDocument/2006/relationships/image" Target="../media/image13.jfif"/><Relationship Id="rId9" Type="http://schemas.openxmlformats.org/officeDocument/2006/relationships/image" Target="../media/image91.jf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2.jfif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4.jfif"/><Relationship Id="rId10" Type="http://schemas.openxmlformats.org/officeDocument/2006/relationships/image" Target="../media/image23.jpeg"/><Relationship Id="rId4" Type="http://schemas.openxmlformats.org/officeDocument/2006/relationships/image" Target="../media/image13.jfif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2.jfif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14.jfif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3.jfif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8CA83C8-8307-93F1-A6CB-8FF707129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6119" y="2323850"/>
            <a:ext cx="8616386" cy="1495794"/>
          </a:xfrm>
        </p:spPr>
        <p:txBody>
          <a:bodyPr/>
          <a:lstStyle/>
          <a:p>
            <a:r>
              <a:rPr lang="fr-FR" sz="5400" dirty="0" smtClean="0"/>
              <a:t>Nutrition de la personne âgée vivant avec un diabète</a:t>
            </a:r>
            <a:endParaRPr lang="fr-FR" sz="5400" dirty="0"/>
          </a:p>
        </p:txBody>
      </p:sp>
      <p:sp>
        <p:nvSpPr>
          <p:cNvPr id="2" name="ZoneTexte 1"/>
          <p:cNvSpPr txBox="1"/>
          <p:nvPr/>
        </p:nvSpPr>
        <p:spPr>
          <a:xfrm>
            <a:off x="3000895" y="4821382"/>
            <a:ext cx="7960250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sz="1400" dirty="0" smtClean="0"/>
              <a:t>Justine GREGOIRE – Diététicienne nutritionniste – CHU de Nice –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94115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3229575" y="429732"/>
            <a:ext cx="7476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Que conseiller au patient et à son entourage? </a:t>
            </a:r>
            <a:r>
              <a:rPr lang="fr-FR" b="1" dirty="0" smtClean="0"/>
              <a:t>(4)</a:t>
            </a:r>
            <a:endParaRPr lang="fr-FR" b="1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435654" y="1229725"/>
            <a:ext cx="535453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35000"/>
              </a:spcBef>
              <a:buClr>
                <a:srgbClr val="FFCC00"/>
              </a:buClr>
              <a:defRPr b="1">
                <a:solidFill>
                  <a:srgbClr val="0000C4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5000"/>
              </a:spcBef>
              <a:buClr>
                <a:schemeClr val="bg2"/>
              </a:buClr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5000"/>
              </a:spcBef>
              <a:buClr>
                <a:srgbClr val="FF33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5000"/>
              </a:spcBef>
              <a:buClr>
                <a:srgbClr val="33CCFF"/>
              </a:buClr>
              <a:buSzPct val="70000"/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5000"/>
              </a:spcBef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</a:pPr>
            <a:r>
              <a:rPr lang="fr-FR" altLang="fr-FR" sz="2400" u="sng" dirty="0" smtClean="0">
                <a:solidFill>
                  <a:schemeClr val="accent2"/>
                </a:solidFill>
              </a:rPr>
              <a:t>Exemples de collations</a:t>
            </a:r>
            <a:endParaRPr lang="fr-FR" altLang="fr-FR" sz="2400" u="sng" dirty="0">
              <a:solidFill>
                <a:schemeClr val="accent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4771" y="2002412"/>
            <a:ext cx="1280271" cy="142658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/>
          <a:srcRect l="20392" t="11102" r="18323" b="6667"/>
          <a:stretch/>
        </p:blipFill>
        <p:spPr>
          <a:xfrm>
            <a:off x="3690851" y="1822854"/>
            <a:ext cx="1197033" cy="16061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006" y="4056611"/>
            <a:ext cx="1106535" cy="175926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5086" y="4370501"/>
            <a:ext cx="1988561" cy="132329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5099" y="4384571"/>
            <a:ext cx="2066330" cy="139499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0802" y="1892451"/>
            <a:ext cx="1160232" cy="116023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0802" y="4538330"/>
            <a:ext cx="1883827" cy="98763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5099" y="1727768"/>
            <a:ext cx="2293880" cy="14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3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3084003" y="429732"/>
            <a:ext cx="7621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Que conseiller au patient et à son entourage ? </a:t>
            </a:r>
            <a:r>
              <a:rPr lang="fr-FR" b="1" dirty="0" smtClean="0"/>
              <a:t>(5)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244436" y="1273717"/>
            <a:ext cx="74398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Légumes verts :</a:t>
            </a:r>
          </a:p>
          <a:p>
            <a:endParaRPr lang="fr-FR" dirty="0"/>
          </a:p>
          <a:p>
            <a:r>
              <a:rPr lang="fr-FR" dirty="0" smtClean="0"/>
              <a:t>- Idéalement à </a:t>
            </a:r>
            <a:r>
              <a:rPr lang="fr-FR" b="1" dirty="0" smtClean="0"/>
              <a:t>chaque repas</a:t>
            </a:r>
            <a:r>
              <a:rPr lang="fr-FR" dirty="0" smtClean="0"/>
              <a:t>, rôle des fibres sur la glycémie post prandiale</a:t>
            </a:r>
          </a:p>
          <a:p>
            <a:endParaRPr lang="fr-FR" dirty="0"/>
          </a:p>
          <a:p>
            <a:r>
              <a:rPr lang="fr-FR" dirty="0" smtClean="0"/>
              <a:t>- Sous toutes leurs formes : crus et/ ou cuits, potage, purée</a:t>
            </a:r>
          </a:p>
          <a:p>
            <a:endParaRPr lang="fr-FR" dirty="0"/>
          </a:p>
          <a:p>
            <a:r>
              <a:rPr lang="fr-FR" dirty="0" smtClean="0"/>
              <a:t>- Frais, surgelés, en conserves,…</a:t>
            </a:r>
          </a:p>
          <a:p>
            <a:endParaRPr lang="fr-FR" dirty="0"/>
          </a:p>
          <a:p>
            <a:r>
              <a:rPr lang="fr-FR" dirty="0" smtClean="0"/>
              <a:t>	 </a:t>
            </a:r>
            <a:r>
              <a:rPr lang="fr-FR" i="1" dirty="0" smtClean="0"/>
              <a:t>Ne pas trop en consommer si petit appétit !</a:t>
            </a:r>
            <a:endParaRPr lang="fr-FR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2244436" y="4302343"/>
            <a:ext cx="70491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Aliments protidiques:</a:t>
            </a:r>
          </a:p>
          <a:p>
            <a:endParaRPr lang="fr-FR" dirty="0"/>
          </a:p>
          <a:p>
            <a:r>
              <a:rPr lang="fr-FR" dirty="0" smtClean="0"/>
              <a:t>- A </a:t>
            </a:r>
            <a:r>
              <a:rPr lang="fr-FR" b="1" dirty="0" smtClean="0"/>
              <a:t>chaque repas</a:t>
            </a:r>
            <a:r>
              <a:rPr lang="fr-FR" dirty="0" smtClean="0"/>
              <a:t> pour un apport protidique satisfaisant</a:t>
            </a:r>
          </a:p>
          <a:p>
            <a:endParaRPr lang="fr-FR" dirty="0" smtClean="0"/>
          </a:p>
          <a:p>
            <a:r>
              <a:rPr lang="fr-FR" dirty="0" smtClean="0"/>
              <a:t>- Ne contiennent pas de glucides</a:t>
            </a:r>
          </a:p>
          <a:p>
            <a:endParaRPr lang="fr-FR" dirty="0"/>
          </a:p>
          <a:p>
            <a:r>
              <a:rPr lang="fr-FR" dirty="0" smtClean="0"/>
              <a:t>	</a:t>
            </a:r>
            <a:r>
              <a:rPr lang="fr-FR" i="1" dirty="0" smtClean="0"/>
              <a:t>Pensez au jambon, œufs,…</a:t>
            </a:r>
            <a:endParaRPr lang="fr-FR" i="1" dirty="0"/>
          </a:p>
        </p:txBody>
      </p:sp>
      <p:sp>
        <p:nvSpPr>
          <p:cNvPr id="3" name="Organigramme : Stockage à accès séquentiel 2"/>
          <p:cNvSpPr/>
          <p:nvPr/>
        </p:nvSpPr>
        <p:spPr>
          <a:xfrm>
            <a:off x="8794865" y="2365264"/>
            <a:ext cx="2161308" cy="1844355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Les fibres ralentissent l’absorption des glucides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563" y="3364781"/>
            <a:ext cx="557854" cy="49425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78" y="5760720"/>
            <a:ext cx="788324" cy="7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6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3129893" y="429732"/>
            <a:ext cx="7575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Que conseiller au patient et à son entourage ? </a:t>
            </a:r>
            <a:r>
              <a:rPr lang="fr-FR" b="1" dirty="0" smtClean="0"/>
              <a:t>(6)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244436" y="1080655"/>
            <a:ext cx="89112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Féculents:</a:t>
            </a:r>
          </a:p>
          <a:p>
            <a:endParaRPr lang="fr-FR" dirty="0"/>
          </a:p>
          <a:p>
            <a:r>
              <a:rPr lang="fr-FR" dirty="0" smtClean="0"/>
              <a:t>- </a:t>
            </a:r>
            <a:r>
              <a:rPr lang="fr-FR" b="1" dirty="0" smtClean="0"/>
              <a:t>Ne pas supprimer </a:t>
            </a:r>
            <a:r>
              <a:rPr lang="fr-FR" dirty="0" smtClean="0"/>
              <a:t>cette famille d’aliment  =&gt; rôle énergétique sur le long terme</a:t>
            </a:r>
          </a:p>
          <a:p>
            <a:endParaRPr lang="fr-FR" dirty="0"/>
          </a:p>
          <a:p>
            <a:r>
              <a:rPr lang="fr-FR" dirty="0" smtClean="0"/>
              <a:t>- A consommer </a:t>
            </a:r>
            <a:r>
              <a:rPr lang="fr-FR" b="1" dirty="0" smtClean="0"/>
              <a:t>selon son appétit </a:t>
            </a:r>
            <a:r>
              <a:rPr lang="fr-FR" dirty="0" smtClean="0"/>
              <a:t>mais…. </a:t>
            </a:r>
            <a:r>
              <a:rPr lang="fr-FR" b="1" dirty="0" smtClean="0"/>
              <a:t>Rester raisonnable </a:t>
            </a:r>
            <a:r>
              <a:rPr lang="fr-FR" dirty="0" smtClean="0"/>
              <a:t>pour les « bon mangeurs »</a:t>
            </a:r>
          </a:p>
          <a:p>
            <a:endParaRPr lang="fr-FR" dirty="0"/>
          </a:p>
          <a:p>
            <a:r>
              <a:rPr lang="fr-FR" dirty="0" smtClean="0"/>
              <a:t>- Si possible favoriser les </a:t>
            </a:r>
            <a:r>
              <a:rPr lang="fr-FR" b="1" dirty="0" smtClean="0"/>
              <a:t>aliments complets et les légumineuses</a:t>
            </a:r>
          </a:p>
          <a:p>
            <a:endParaRPr lang="fr-FR" dirty="0"/>
          </a:p>
          <a:p>
            <a:r>
              <a:rPr lang="fr-FR" dirty="0" smtClean="0"/>
              <a:t>- Cuisson </a:t>
            </a:r>
            <a:r>
              <a:rPr lang="fr-FR" b="1" dirty="0" smtClean="0"/>
              <a:t>Al Dente</a:t>
            </a:r>
          </a:p>
          <a:p>
            <a:endParaRPr lang="fr-FR" dirty="0"/>
          </a:p>
          <a:p>
            <a:r>
              <a:rPr lang="fr-FR" dirty="0" smtClean="0"/>
              <a:t>- </a:t>
            </a:r>
            <a:r>
              <a:rPr lang="fr-FR" b="1" dirty="0" smtClean="0"/>
              <a:t>Limiter</a:t>
            </a:r>
            <a:r>
              <a:rPr lang="fr-FR" dirty="0" smtClean="0"/>
              <a:t> les aliments à IG / CG élevé, aliments ultra transformés</a:t>
            </a:r>
          </a:p>
          <a:p>
            <a:endParaRPr lang="fr-FR" dirty="0"/>
          </a:p>
          <a:p>
            <a:r>
              <a:rPr lang="fr-FR" dirty="0" smtClean="0"/>
              <a:t>	</a:t>
            </a:r>
            <a:r>
              <a:rPr lang="fr-FR" i="1" dirty="0" smtClean="0"/>
              <a:t>Attention à la consommation de pain !</a:t>
            </a:r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777854" y="5841207"/>
            <a:ext cx="454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1/4 baguette = 60 g = 30g glucides soit </a:t>
            </a:r>
            <a:endParaRPr lang="fr-FR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2459" y="5238366"/>
            <a:ext cx="1186442" cy="108546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/>
          <a:srcRect l="20797" t="30310" r="21191" b="58716"/>
          <a:stretch/>
        </p:blipFill>
        <p:spPr>
          <a:xfrm>
            <a:off x="2668385" y="5520142"/>
            <a:ext cx="2793077" cy="93933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1095" y="5315975"/>
            <a:ext cx="1100213" cy="100785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39" y="4281474"/>
            <a:ext cx="557854" cy="49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3167149" y="429732"/>
            <a:ext cx="753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Que conseiller au patient et à son entourage ? </a:t>
            </a:r>
            <a:r>
              <a:rPr lang="fr-FR" b="1" dirty="0" smtClean="0"/>
              <a:t>(7)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244436" y="1080655"/>
            <a:ext cx="891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Produits laitiers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335876" y="1687484"/>
            <a:ext cx="8686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</a:t>
            </a:r>
            <a:r>
              <a:rPr lang="fr-FR" b="1" dirty="0" smtClean="0"/>
              <a:t>3 à 4 portions </a:t>
            </a:r>
            <a:r>
              <a:rPr lang="fr-FR" dirty="0" smtClean="0"/>
              <a:t>de produits laitiers /j (apports en Ca2+)</a:t>
            </a:r>
          </a:p>
          <a:p>
            <a:endParaRPr lang="fr-FR" dirty="0"/>
          </a:p>
          <a:p>
            <a:r>
              <a:rPr lang="fr-FR" dirty="0" smtClean="0"/>
              <a:t>- </a:t>
            </a:r>
            <a:r>
              <a:rPr lang="fr-FR" b="1" dirty="0" smtClean="0"/>
              <a:t>Ne pas consommer</a:t>
            </a:r>
            <a:r>
              <a:rPr lang="fr-FR" dirty="0" smtClean="0"/>
              <a:t> les produits 0% de MG (vitamine D)</a:t>
            </a:r>
          </a:p>
          <a:p>
            <a:endParaRPr lang="fr-FR" dirty="0"/>
          </a:p>
          <a:p>
            <a:r>
              <a:rPr lang="fr-FR" dirty="0" smtClean="0"/>
              <a:t>- Idéalement </a:t>
            </a:r>
            <a:r>
              <a:rPr lang="fr-FR" b="1" dirty="0" smtClean="0"/>
              <a:t>laitages natures ou peu sucrés</a:t>
            </a:r>
          </a:p>
          <a:p>
            <a:endParaRPr lang="fr-FR" dirty="0"/>
          </a:p>
          <a:p>
            <a:r>
              <a:rPr lang="fr-FR" dirty="0" smtClean="0"/>
              <a:t>- Possibilité de </a:t>
            </a:r>
            <a:r>
              <a:rPr lang="fr-FR" b="1" dirty="0" smtClean="0"/>
              <a:t>rajouter</a:t>
            </a:r>
            <a:r>
              <a:rPr lang="fr-FR" dirty="0" smtClean="0"/>
              <a:t> de la confiture, du miel  =&gt; en quantité raisonnable</a:t>
            </a:r>
          </a:p>
          <a:p>
            <a:endParaRPr lang="fr-FR" dirty="0"/>
          </a:p>
          <a:p>
            <a:r>
              <a:rPr lang="fr-FR" dirty="0" smtClean="0"/>
              <a:t>	</a:t>
            </a:r>
            <a:r>
              <a:rPr lang="fr-FR" i="1" dirty="0" smtClean="0"/>
              <a:t>Le fromage ne contient pas de glucides</a:t>
            </a:r>
            <a:endParaRPr lang="fr-FR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7549" y="4540019"/>
            <a:ext cx="1973391" cy="142771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5759" y="4506272"/>
            <a:ext cx="1426238" cy="142623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3430" y="4540019"/>
            <a:ext cx="1226560" cy="138932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7998" y="3727637"/>
            <a:ext cx="2044238" cy="147897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5285" y="5921114"/>
            <a:ext cx="1192790" cy="85520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1"/>
          <a:srcRect r="7225"/>
          <a:stretch/>
        </p:blipFill>
        <p:spPr>
          <a:xfrm>
            <a:off x="4051326" y="5898762"/>
            <a:ext cx="1108583" cy="85351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1"/>
          <a:srcRect l="10700"/>
          <a:stretch/>
        </p:blipFill>
        <p:spPr>
          <a:xfrm>
            <a:off x="5093101" y="5850075"/>
            <a:ext cx="1067061" cy="85351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9983" y="5926374"/>
            <a:ext cx="1109568" cy="85351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3412" y="5958184"/>
            <a:ext cx="1066892" cy="85351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28860" y="5958184"/>
            <a:ext cx="1066892" cy="85351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80117" y="5159119"/>
            <a:ext cx="1066892" cy="85351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4669" y="5150848"/>
            <a:ext cx="1066892" cy="85351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25108" y="5889790"/>
            <a:ext cx="1066892" cy="85351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9660" y="5914921"/>
            <a:ext cx="1066892" cy="853514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65" y="3669025"/>
            <a:ext cx="788324" cy="7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3167149" y="429732"/>
            <a:ext cx="753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Que conseiller au patient et à son entourage ? </a:t>
            </a:r>
            <a:r>
              <a:rPr lang="fr-FR" b="1" dirty="0" smtClean="0"/>
              <a:t>(8)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244434" y="1487978"/>
            <a:ext cx="7049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Les fruits :</a:t>
            </a:r>
          </a:p>
          <a:p>
            <a:endParaRPr lang="fr-FR" b="1" u="sng" dirty="0"/>
          </a:p>
          <a:p>
            <a:endParaRPr lang="fr-FR" b="1" u="sng" dirty="0" smtClean="0"/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244435" y="1961138"/>
            <a:ext cx="93185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smtClean="0"/>
              <a:t>Aucun fruit n’est interdit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b="1" dirty="0"/>
              <a:t>TOUS les fruits sont sucrés</a:t>
            </a:r>
            <a:r>
              <a:rPr lang="fr-FR" dirty="0"/>
              <a:t> (fructose) = faire des équivalences (1 </a:t>
            </a:r>
            <a:r>
              <a:rPr lang="fr-FR" dirty="0" smtClean="0"/>
              <a:t>petit fruit </a:t>
            </a:r>
            <a:r>
              <a:rPr lang="fr-FR" dirty="0"/>
              <a:t>= 10 à 15g de </a:t>
            </a:r>
            <a:r>
              <a:rPr lang="fr-FR" dirty="0" smtClean="0"/>
              <a:t>glucides)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b="1" dirty="0" smtClean="0"/>
              <a:t>2 à 3 portions </a:t>
            </a:r>
            <a:r>
              <a:rPr lang="fr-FR" dirty="0" smtClean="0"/>
              <a:t>par jour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Au sein d’un </a:t>
            </a:r>
            <a:r>
              <a:rPr lang="fr-FR" b="1" dirty="0" smtClean="0"/>
              <a:t>repas / collation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 smtClean="0"/>
              <a:t>Ne pas </a:t>
            </a:r>
            <a:r>
              <a:rPr lang="fr-FR" dirty="0" smtClean="0"/>
              <a:t>les consommer de </a:t>
            </a:r>
            <a:r>
              <a:rPr lang="fr-FR" b="1" dirty="0" smtClean="0"/>
              <a:t>façon isolée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 smtClean="0"/>
              <a:t>	</a:t>
            </a:r>
            <a:r>
              <a:rPr lang="fr-FR" i="1" dirty="0" smtClean="0"/>
              <a:t>Attention aux idées reçues : pomme, pastèque, banane…</a:t>
            </a:r>
          </a:p>
          <a:p>
            <a:r>
              <a:rPr lang="fr-FR" i="1" dirty="0"/>
              <a:t>	</a:t>
            </a:r>
            <a:r>
              <a:rPr lang="fr-FR" i="1" dirty="0" smtClean="0"/>
              <a:t>Le jus de fruits est considéré comme une boisson sucrée (même 100% pur jus)</a:t>
            </a:r>
            <a:endParaRPr lang="fr-FR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564" y="5032150"/>
            <a:ext cx="557854" cy="49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8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/>
          <a:srcRect l="25133" t="20920" r="41504" b="6333"/>
          <a:stretch/>
        </p:blipFill>
        <p:spPr>
          <a:xfrm>
            <a:off x="5407584" y="73114"/>
            <a:ext cx="5531965" cy="678488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177934" y="2887332"/>
            <a:ext cx="2294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chemeClr val="accent2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Equivalences glucidiques</a:t>
            </a:r>
          </a:p>
        </p:txBody>
      </p:sp>
    </p:spTree>
    <p:extLst>
      <p:ext uri="{BB962C8B-B14F-4D97-AF65-F5344CB8AC3E}">
        <p14:creationId xmlns:p14="http://schemas.microsoft.com/office/powerpoint/2010/main" val="23857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3167149" y="429732"/>
            <a:ext cx="753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Que conseiller au patient et à son entourage ? </a:t>
            </a:r>
            <a:r>
              <a:rPr lang="fr-FR" b="1" dirty="0" smtClean="0"/>
              <a:t>(9)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244434" y="1487978"/>
            <a:ext cx="7049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Les </a:t>
            </a:r>
            <a:r>
              <a:rPr lang="fr-FR" b="1" u="sng" dirty="0" smtClean="0"/>
              <a:t>produits sucrés </a:t>
            </a:r>
            <a:r>
              <a:rPr lang="fr-FR" b="1" u="sng" dirty="0" smtClean="0"/>
              <a:t>:</a:t>
            </a:r>
          </a:p>
          <a:p>
            <a:endParaRPr lang="fr-FR" b="1" u="sng" dirty="0"/>
          </a:p>
          <a:p>
            <a:endParaRPr lang="fr-FR" b="1" u="sng" dirty="0" smtClean="0"/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177933" y="2440078"/>
            <a:ext cx="9318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Ils ne sont pas interdits</a:t>
            </a:r>
          </a:p>
          <a:p>
            <a:pPr marL="285750" indent="-285750">
              <a:buFontTx/>
              <a:buChar char="-"/>
            </a:pPr>
            <a:r>
              <a:rPr lang="fr-FR" dirty="0"/>
              <a:t>Rester raisonnable sur la fréquence et la portion consommée</a:t>
            </a:r>
          </a:p>
          <a:p>
            <a:pPr marL="285750" indent="-285750">
              <a:buFontTx/>
              <a:buChar char="-"/>
            </a:pPr>
            <a:r>
              <a:rPr lang="fr-FR" dirty="0"/>
              <a:t>Favoriser le « fait maison » avec une recette moins sucrée, l’utilisation d’une farine complète,…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i="1" dirty="0" smtClean="0"/>
              <a:t>L’appétence pour le gout sucré doit rester un plaisir gustatif et non pas une addiction.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97608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ZoneTexte 11"/>
          <p:cNvSpPr txBox="1"/>
          <p:nvPr/>
        </p:nvSpPr>
        <p:spPr>
          <a:xfrm>
            <a:off x="2901142" y="614398"/>
            <a:ext cx="754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Que conseiller au patient et à son entourage ? </a:t>
            </a:r>
            <a:r>
              <a:rPr lang="fr-FR" b="1" smtClean="0"/>
              <a:t>(10)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227810" y="1644804"/>
            <a:ext cx="301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Lutte contre la dénutrition</a:t>
            </a:r>
            <a:endParaRPr lang="fr-FR" b="1" u="sng" dirty="0"/>
          </a:p>
        </p:txBody>
      </p:sp>
      <p:sp>
        <p:nvSpPr>
          <p:cNvPr id="9" name="ZoneTexte 8"/>
          <p:cNvSpPr txBox="1"/>
          <p:nvPr/>
        </p:nvSpPr>
        <p:spPr>
          <a:xfrm>
            <a:off x="2227809" y="2344189"/>
            <a:ext cx="910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Chez nombreux patients nous sommes amenés à mettre en place </a:t>
            </a:r>
            <a:r>
              <a:rPr lang="fr-FR" b="1" dirty="0" smtClean="0"/>
              <a:t>des CNO </a:t>
            </a:r>
            <a:r>
              <a:rPr lang="fr-FR" dirty="0" smtClean="0"/>
              <a:t>pour couvrir le </a:t>
            </a:r>
            <a:r>
              <a:rPr lang="fr-FR" b="1" dirty="0" smtClean="0"/>
              <a:t>déficit </a:t>
            </a:r>
            <a:r>
              <a:rPr lang="fr-FR" b="1" dirty="0" err="1" smtClean="0"/>
              <a:t>protéino</a:t>
            </a:r>
            <a:r>
              <a:rPr lang="fr-FR" b="1" dirty="0" smtClean="0"/>
              <a:t>-énergétique </a:t>
            </a:r>
            <a:r>
              <a:rPr lang="fr-FR" dirty="0" smtClean="0"/>
              <a:t>et ainsi </a:t>
            </a:r>
            <a:r>
              <a:rPr lang="fr-FR" b="1" dirty="0" smtClean="0"/>
              <a:t>lutter / prévenir la dénutrition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310938" y="3530799"/>
            <a:ext cx="9019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	</a:t>
            </a:r>
            <a:r>
              <a:rPr lang="fr-FR" b="1" i="1" dirty="0" smtClean="0"/>
              <a:t>OUI</a:t>
            </a:r>
            <a:r>
              <a:rPr lang="fr-FR" i="1" dirty="0" smtClean="0"/>
              <a:t>, les CNO spécial « diabétiques » font monter la glycémie</a:t>
            </a:r>
          </a:p>
          <a:p>
            <a:pPr algn="ctr"/>
            <a:r>
              <a:rPr lang="fr-FR" i="1" dirty="0" smtClean="0"/>
              <a:t>	Car en moyenne 1 CNO = 25 g de glucides soit 5 morceaux de sucre</a:t>
            </a:r>
            <a:endParaRPr lang="fr-FR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310938" y="4691849"/>
            <a:ext cx="901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certains = si consommé de façon isolée =&gt; hyperglycémie post prandiale 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227810" y="5563840"/>
            <a:ext cx="910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	</a:t>
            </a:r>
            <a:r>
              <a:rPr lang="fr-FR" i="1" dirty="0" smtClean="0"/>
              <a:t>Si le diabète est déséquilibré on conseillera donc de le consommer de 	préférence à la fin d’un repas (ou dans l’heure qui suit)</a:t>
            </a:r>
            <a:endParaRPr lang="fr-FR" i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30" y="3594055"/>
            <a:ext cx="557854" cy="49425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95" y="5492843"/>
            <a:ext cx="788324" cy="7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ZoneTexte 1"/>
          <p:cNvSpPr txBox="1"/>
          <p:nvPr/>
        </p:nvSpPr>
        <p:spPr>
          <a:xfrm>
            <a:off x="2244437" y="365759"/>
            <a:ext cx="7190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Pour aller plus loin …..</a:t>
            </a:r>
            <a:endParaRPr lang="fr-FR" sz="2800" b="1" u="sng" dirty="0"/>
          </a:p>
        </p:txBody>
      </p:sp>
      <p:sp>
        <p:nvSpPr>
          <p:cNvPr id="10" name="ZoneTexte 9"/>
          <p:cNvSpPr txBox="1"/>
          <p:nvPr/>
        </p:nvSpPr>
        <p:spPr>
          <a:xfrm>
            <a:off x="3473524" y="1155661"/>
            <a:ext cx="802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… Dois-je conseiller des édulcorants à mes patients ?</a:t>
            </a:r>
            <a:endParaRPr lang="fr-FR" sz="28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061557" y="2330470"/>
            <a:ext cx="905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édulcorants n’ont </a:t>
            </a:r>
            <a:r>
              <a:rPr lang="fr-FR" b="1" dirty="0" smtClean="0"/>
              <a:t>aucun intérêt nutritionnel…</a:t>
            </a:r>
          </a:p>
          <a:p>
            <a:endParaRPr lang="fr-FR" dirty="0"/>
          </a:p>
          <a:p>
            <a:r>
              <a:rPr lang="fr-FR" dirty="0" smtClean="0"/>
              <a:t>… Mais cela peut être une </a:t>
            </a:r>
            <a:r>
              <a:rPr lang="fr-FR" b="1" dirty="0" smtClean="0"/>
              <a:t>alternative</a:t>
            </a:r>
            <a:r>
              <a:rPr lang="fr-FR" dirty="0" smtClean="0"/>
              <a:t> pour les « gros » consommateurs de sucre dans le but de se déshabituer petit à petit du gout sucré.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111433" y="4662818"/>
            <a:ext cx="732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On distingue </a:t>
            </a:r>
            <a:r>
              <a:rPr lang="fr-FR" b="1" dirty="0" smtClean="0"/>
              <a:t>2 familles d’édulcorant </a:t>
            </a:r>
            <a:r>
              <a:rPr lang="fr-FR" dirty="0" smtClean="0"/>
              <a:t>: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285" y="3971431"/>
            <a:ext cx="1916690" cy="19166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613" y="3429000"/>
            <a:ext cx="1762298" cy="211475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9057" y="4890597"/>
            <a:ext cx="1732926" cy="17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ZoneTexte 11"/>
          <p:cNvSpPr txBox="1"/>
          <p:nvPr/>
        </p:nvSpPr>
        <p:spPr>
          <a:xfrm>
            <a:off x="2726574" y="1522081"/>
            <a:ext cx="85454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Leur </a:t>
            </a:r>
            <a:r>
              <a:rPr lang="fr-FR" b="1" dirty="0"/>
              <a:t>pouvoir sucrant est faible </a:t>
            </a:r>
            <a:r>
              <a:rPr lang="fr-FR" dirty="0"/>
              <a:t>(0,5 à 1 fois celui du sucre), mais ils apportent tout de même en moyenne </a:t>
            </a:r>
            <a:r>
              <a:rPr lang="fr-FR" b="1" dirty="0"/>
              <a:t>2 calories par gramme </a:t>
            </a:r>
            <a:r>
              <a:rPr lang="fr-FR" dirty="0"/>
              <a:t>contre 4 avec le saccharose. 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 smtClean="0"/>
              <a:t>- Non métabolisés </a:t>
            </a:r>
            <a:r>
              <a:rPr lang="fr-FR" dirty="0"/>
              <a:t>et partiellement absorbés par l’intestin grêle. Les polyols </a:t>
            </a:r>
            <a:r>
              <a:rPr lang="fr-FR" b="1" dirty="0"/>
              <a:t>n’induisent pas d’augmentation de la glycémie </a:t>
            </a:r>
            <a:r>
              <a:rPr lang="fr-FR" dirty="0"/>
              <a:t>en cas de diabète.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b="1" dirty="0" smtClean="0"/>
              <a:t>- Effet </a:t>
            </a:r>
            <a:r>
              <a:rPr lang="fr-FR" b="1" dirty="0"/>
              <a:t>laxatif </a:t>
            </a:r>
            <a:r>
              <a:rPr lang="fr-FR" dirty="0"/>
              <a:t>si consommation excessive. Pas de DJA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4064572"/>
            <a:ext cx="1751301" cy="214226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69" y="4146135"/>
            <a:ext cx="5732629" cy="1805778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2448098" y="574398"/>
            <a:ext cx="8915400" cy="4493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smtClean="0"/>
              <a:t>Les édulcorants de charge ou polyols </a:t>
            </a:r>
          </a:p>
          <a:p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8038407" y="4904509"/>
            <a:ext cx="3217026" cy="6234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64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1736762" y="862224"/>
            <a:ext cx="10455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La nutrition est </a:t>
            </a:r>
            <a:r>
              <a:rPr lang="fr-FR" sz="2800" b="1" dirty="0" smtClean="0"/>
              <a:t>essentielle</a:t>
            </a:r>
            <a:r>
              <a:rPr lang="fr-FR" sz="2800" dirty="0" smtClean="0"/>
              <a:t> pour une personne âgée et d’autant plus si un diabète fait partie de son quotidien.</a:t>
            </a:r>
            <a:endParaRPr lang="fr-FR" sz="2800" dirty="0"/>
          </a:p>
        </p:txBody>
      </p:sp>
      <p:sp>
        <p:nvSpPr>
          <p:cNvPr id="10" name="ZoneTexte 9"/>
          <p:cNvSpPr txBox="1"/>
          <p:nvPr/>
        </p:nvSpPr>
        <p:spPr>
          <a:xfrm>
            <a:off x="2543695" y="2551837"/>
            <a:ext cx="8412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L’alimentation </a:t>
            </a:r>
            <a:r>
              <a:rPr lang="fr-FR" b="1" dirty="0" smtClean="0"/>
              <a:t>doit permettre </a:t>
            </a:r>
            <a:r>
              <a:rPr lang="fr-FR" dirty="0" smtClean="0"/>
              <a:t>de: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b="1" dirty="0" smtClean="0"/>
              <a:t>Couvrir les besoins nutritionnels</a:t>
            </a:r>
            <a:r>
              <a:rPr lang="fr-FR" dirty="0" smtClean="0"/>
              <a:t> spécifiques à l’âge</a:t>
            </a:r>
          </a:p>
          <a:p>
            <a:pPr marL="285750" indent="-285750">
              <a:buFontTx/>
              <a:buChar char="-"/>
            </a:pPr>
            <a:r>
              <a:rPr lang="fr-FR" b="1" dirty="0" smtClean="0"/>
              <a:t>Maintenir / rétablir </a:t>
            </a:r>
            <a:r>
              <a:rPr lang="fr-FR" dirty="0" smtClean="0"/>
              <a:t>un état nutritionnel satisfaisant</a:t>
            </a:r>
          </a:p>
          <a:p>
            <a:pPr marL="285750" indent="-285750">
              <a:buFontTx/>
              <a:buChar char="-"/>
            </a:pPr>
            <a:r>
              <a:rPr lang="fr-FR" b="1" dirty="0" smtClean="0"/>
              <a:t>S’adapter </a:t>
            </a:r>
            <a:r>
              <a:rPr lang="fr-FR" dirty="0" smtClean="0"/>
              <a:t>au patient : texture, aversion,…</a:t>
            </a:r>
          </a:p>
          <a:p>
            <a:pPr marL="285750" indent="-285750">
              <a:buFontTx/>
              <a:buChar char="-"/>
            </a:pPr>
            <a:r>
              <a:rPr lang="fr-FR" b="1" dirty="0" smtClean="0"/>
              <a:t>Obtenir</a:t>
            </a:r>
            <a:r>
              <a:rPr lang="fr-FR" dirty="0" smtClean="0"/>
              <a:t> des glycémies dans la cible (fixée par le médecin)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026918" y="5318006"/>
            <a:ext cx="6227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/>
              <a:t>Mais tout cela n’est pas si simple …..   Pourquoi ?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12262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Rectangle 10"/>
          <p:cNvSpPr/>
          <p:nvPr/>
        </p:nvSpPr>
        <p:spPr>
          <a:xfrm>
            <a:off x="2454077" y="1463467"/>
            <a:ext cx="886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- Ils </a:t>
            </a:r>
            <a:r>
              <a:rPr lang="fr-FR" dirty="0"/>
              <a:t>possèdent un </a:t>
            </a:r>
            <a:r>
              <a:rPr lang="fr-FR" b="1" dirty="0"/>
              <a:t>pouvoir sucrant très élevé </a:t>
            </a:r>
            <a:r>
              <a:rPr lang="fr-FR" dirty="0"/>
              <a:t>(100 à 600 fois celui du sucre en poudre) pour un </a:t>
            </a:r>
            <a:r>
              <a:rPr lang="fr-FR" b="1" dirty="0"/>
              <a:t>apport calorique négligeable. 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 smtClean="0"/>
              <a:t>- Ils </a:t>
            </a:r>
            <a:r>
              <a:rPr lang="fr-FR" dirty="0"/>
              <a:t>n’ont donc </a:t>
            </a:r>
            <a:r>
              <a:rPr lang="fr-FR" b="1" dirty="0"/>
              <a:t>aucun impact sur la glycémie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0" t="13662" r="25374" b="8846"/>
          <a:stretch/>
        </p:blipFill>
        <p:spPr>
          <a:xfrm>
            <a:off x="2177971" y="3170785"/>
            <a:ext cx="1285939" cy="198876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224578" y="5200890"/>
            <a:ext cx="139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Sucralose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t="15152" r="8837" b="6545"/>
          <a:stretch/>
        </p:blipFill>
        <p:spPr>
          <a:xfrm>
            <a:off x="4129812" y="3013783"/>
            <a:ext cx="1460003" cy="253538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262059" y="5626854"/>
            <a:ext cx="119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Aspartame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149153" y="5549165"/>
            <a:ext cx="175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Acésulfame</a:t>
            </a:r>
            <a:r>
              <a:rPr lang="fr-FR" dirty="0"/>
              <a:t> de K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12433"/>
          <a:stretch/>
        </p:blipFill>
        <p:spPr>
          <a:xfrm>
            <a:off x="6198050" y="3035555"/>
            <a:ext cx="1096394" cy="140394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6392840" y="4464731"/>
            <a:ext cx="80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Stévia</a:t>
            </a:r>
            <a:endParaRPr lang="fr-FR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679" y="3118434"/>
            <a:ext cx="1181415" cy="104673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243561" y="3101862"/>
            <a:ext cx="6096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75000"/>
              </a:lnSpc>
            </a:pPr>
            <a:r>
              <a:rPr lang="en-US" altLang="fr-FR" i="1" dirty="0"/>
              <a:t>DJA </a:t>
            </a:r>
            <a:r>
              <a:rPr lang="fr-FR" altLang="fr-FR" i="1" dirty="0"/>
              <a:t>* *</a:t>
            </a:r>
            <a:r>
              <a:rPr lang="en-US" altLang="fr-FR" sz="1200" i="1" dirty="0"/>
              <a:t>.(ANSES </a:t>
            </a:r>
            <a:r>
              <a:rPr lang="en-US" altLang="fr-FR" sz="1200" i="1" dirty="0" err="1"/>
              <a:t>juin</a:t>
            </a:r>
            <a:r>
              <a:rPr lang="en-US" altLang="fr-FR" sz="1200" i="1" dirty="0"/>
              <a:t> 2012):</a:t>
            </a:r>
          </a:p>
          <a:p>
            <a:pPr lvl="2">
              <a:lnSpc>
                <a:spcPct val="75000"/>
              </a:lnSpc>
            </a:pPr>
            <a:r>
              <a:rPr lang="en-US" altLang="fr-FR" i="1" dirty="0" err="1"/>
              <a:t>AcésulfamK</a:t>
            </a:r>
            <a:r>
              <a:rPr lang="en-US" altLang="fr-FR" i="1" dirty="0"/>
              <a:t> (E950)=9mg/kg/j</a:t>
            </a:r>
          </a:p>
          <a:p>
            <a:pPr lvl="2">
              <a:lnSpc>
                <a:spcPct val="75000"/>
              </a:lnSpc>
            </a:pPr>
            <a:r>
              <a:rPr lang="en-US" altLang="fr-FR" i="1" dirty="0" err="1"/>
              <a:t>Aspartam</a:t>
            </a:r>
            <a:r>
              <a:rPr lang="en-US" altLang="fr-FR" i="1" dirty="0"/>
              <a:t> (E951)=40mg/kg/j</a:t>
            </a:r>
          </a:p>
          <a:p>
            <a:pPr lvl="2">
              <a:lnSpc>
                <a:spcPct val="75000"/>
              </a:lnSpc>
            </a:pPr>
            <a:r>
              <a:rPr lang="en-US" altLang="fr-FR" i="1" dirty="0"/>
              <a:t>Sucralose (E955)=15mg/kg/j</a:t>
            </a:r>
          </a:p>
          <a:p>
            <a:pPr lvl="2">
              <a:lnSpc>
                <a:spcPct val="75000"/>
              </a:lnSpc>
            </a:pPr>
            <a:r>
              <a:rPr lang="en-US" altLang="fr-FR" i="1" dirty="0" err="1"/>
              <a:t>Stévia</a:t>
            </a:r>
            <a:r>
              <a:rPr lang="en-US" altLang="fr-FR" i="1" dirty="0"/>
              <a:t> (E960)= 4mg/kg/j</a:t>
            </a: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4337034" y="561883"/>
            <a:ext cx="5128699" cy="374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200" b="1" dirty="0" smtClean="0"/>
              <a:t>Les édulcorants intenses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30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/>
      <p:bldP spid="20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6" name="ZoneTexte 25"/>
          <p:cNvSpPr txBox="1"/>
          <p:nvPr/>
        </p:nvSpPr>
        <p:spPr>
          <a:xfrm>
            <a:off x="2527069" y="1512850"/>
            <a:ext cx="70990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Ce </a:t>
            </a:r>
            <a:r>
              <a:rPr lang="fr-FR" dirty="0"/>
              <a:t>ne sont </a:t>
            </a:r>
            <a:r>
              <a:rPr lang="fr-FR" b="1" dirty="0"/>
              <a:t>pas des </a:t>
            </a:r>
            <a:r>
              <a:rPr lang="fr-FR" b="1" dirty="0" smtClean="0"/>
              <a:t>édulcorants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b="1" dirty="0" smtClean="0"/>
              <a:t>Glucides</a:t>
            </a:r>
            <a:r>
              <a:rPr lang="fr-FR" dirty="0" smtClean="0"/>
              <a:t> </a:t>
            </a:r>
            <a:r>
              <a:rPr lang="fr-FR" dirty="0"/>
              <a:t>(fructose notamment) : </a:t>
            </a:r>
            <a:r>
              <a:rPr lang="fr-FR" dirty="0" smtClean="0"/>
              <a:t>peut avoir un impact </a:t>
            </a:r>
            <a:r>
              <a:rPr lang="fr-FR" dirty="0"/>
              <a:t>sur la </a:t>
            </a:r>
            <a:r>
              <a:rPr lang="fr-FR" dirty="0" smtClean="0"/>
              <a:t>glycémie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 smtClean="0"/>
              <a:t>Indice </a:t>
            </a:r>
            <a:r>
              <a:rPr lang="fr-FR" b="1" dirty="0"/>
              <a:t>glycémique </a:t>
            </a:r>
            <a:r>
              <a:rPr lang="fr-FR" b="1" dirty="0" smtClean="0"/>
              <a:t>variable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Présence </a:t>
            </a:r>
            <a:r>
              <a:rPr lang="fr-FR" dirty="0"/>
              <a:t>de </a:t>
            </a:r>
            <a:r>
              <a:rPr lang="fr-FR" b="1" dirty="0" smtClean="0"/>
              <a:t>certains </a:t>
            </a:r>
            <a:r>
              <a:rPr lang="fr-FR" b="1" dirty="0"/>
              <a:t>vitamines et </a:t>
            </a:r>
            <a:r>
              <a:rPr lang="fr-FR" b="1" dirty="0" smtClean="0"/>
              <a:t>minéraux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 smtClean="0"/>
              <a:t>A favoriser </a:t>
            </a:r>
            <a:r>
              <a:rPr lang="fr-FR" dirty="0" smtClean="0"/>
              <a:t>à la place du sucre blanc raffiné</a:t>
            </a:r>
            <a:endParaRPr lang="fr-FR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10280" r="23561" b="10625"/>
          <a:stretch/>
        </p:blipFill>
        <p:spPr>
          <a:xfrm>
            <a:off x="3458014" y="4442415"/>
            <a:ext cx="1213054" cy="182639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r="18327"/>
          <a:stretch/>
        </p:blipFill>
        <p:spPr>
          <a:xfrm>
            <a:off x="7022884" y="4172987"/>
            <a:ext cx="1311589" cy="209582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r="24621"/>
          <a:stretch/>
        </p:blipFill>
        <p:spPr>
          <a:xfrm>
            <a:off x="9857035" y="1898040"/>
            <a:ext cx="1404907" cy="2778804"/>
          </a:xfrm>
          <a:prstGeom prst="rect">
            <a:avLst/>
          </a:prstGeom>
        </p:spPr>
      </p:pic>
      <p:sp>
        <p:nvSpPr>
          <p:cNvPr id="30" name="Espace réservé du contenu 2"/>
          <p:cNvSpPr txBox="1">
            <a:spLocks/>
          </p:cNvSpPr>
          <p:nvPr/>
        </p:nvSpPr>
        <p:spPr>
          <a:xfrm>
            <a:off x="2697278" y="455889"/>
            <a:ext cx="8915400" cy="458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smtClean="0"/>
              <a:t>Sucre de coco, de bouleau, sirop d’agave,…?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3425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5007256" y="1178582"/>
            <a:ext cx="6447682" cy="603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smtClean="0"/>
              <a:t>… Savoir lire les étiquettes nutritionnelles</a:t>
            </a:r>
          </a:p>
          <a:p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71"/>
          <a:stretch/>
        </p:blipFill>
        <p:spPr>
          <a:xfrm>
            <a:off x="2214180" y="2491232"/>
            <a:ext cx="4947490" cy="263110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136467" y="2832520"/>
            <a:ext cx="338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Glucides</a:t>
            </a:r>
            <a:r>
              <a:rPr lang="fr-FR" dirty="0"/>
              <a:t>: glucides totaux = complexes + simples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36467" y="4215938"/>
            <a:ext cx="314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dont Sucres </a:t>
            </a:r>
            <a:r>
              <a:rPr lang="fr-FR" dirty="0"/>
              <a:t>= glucides simples seulement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6976533" y="3056467"/>
            <a:ext cx="1075267" cy="121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6942667" y="4436533"/>
            <a:ext cx="1134533" cy="42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214180" y="507412"/>
            <a:ext cx="3497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u="sng" dirty="0"/>
              <a:t>Pour aller plus loin …..</a:t>
            </a:r>
          </a:p>
        </p:txBody>
      </p:sp>
    </p:spTree>
    <p:extLst>
      <p:ext uri="{BB962C8B-B14F-4D97-AF65-F5344CB8AC3E}">
        <p14:creationId xmlns:p14="http://schemas.microsoft.com/office/powerpoint/2010/main" val="22668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ZoneTexte 17"/>
          <p:cNvSpPr txBox="1"/>
          <p:nvPr/>
        </p:nvSpPr>
        <p:spPr>
          <a:xfrm>
            <a:off x="2127596" y="1592740"/>
            <a:ext cx="954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Ces mentions qualifient des produits </a:t>
            </a:r>
            <a:r>
              <a:rPr lang="fr-FR" b="1" dirty="0"/>
              <a:t>allégés d’au moins 25% </a:t>
            </a:r>
            <a:r>
              <a:rPr lang="fr-FR" dirty="0"/>
              <a:t>(en poids) en graisses ou en sucres ou en sel,... par rapport au produit de référence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379" y="2788612"/>
            <a:ext cx="2051443" cy="315606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657" y="2771986"/>
            <a:ext cx="2078113" cy="317269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96" y="2788612"/>
            <a:ext cx="1749553" cy="316824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53" y="2788612"/>
            <a:ext cx="2098783" cy="3156065"/>
          </a:xfrm>
          <a:prstGeom prst="rect">
            <a:avLst/>
          </a:prstGeom>
        </p:spPr>
      </p:pic>
      <p:sp>
        <p:nvSpPr>
          <p:cNvPr id="23" name="Ellipse 22"/>
          <p:cNvSpPr/>
          <p:nvPr/>
        </p:nvSpPr>
        <p:spPr>
          <a:xfrm>
            <a:off x="4976091" y="4191154"/>
            <a:ext cx="41486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8250279" y="3742421"/>
            <a:ext cx="414867" cy="364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2057518" y="470298"/>
            <a:ext cx="10134482" cy="463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smtClean="0"/>
              <a:t>Produits lights , allégés, à teneur réduite, est-ce vraiment fiable ? </a:t>
            </a:r>
            <a:r>
              <a:rPr lang="fr-FR" sz="1800" b="1" dirty="0" smtClean="0"/>
              <a:t>(1)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47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36" y="750620"/>
            <a:ext cx="1484168" cy="197889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92" y="750619"/>
            <a:ext cx="2621047" cy="197889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07" y="465446"/>
            <a:ext cx="1523169" cy="254923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477" y="741753"/>
            <a:ext cx="2931690" cy="1978891"/>
          </a:xfrm>
          <a:prstGeom prst="rect">
            <a:avLst/>
          </a:prstGeom>
        </p:spPr>
      </p:pic>
      <p:sp>
        <p:nvSpPr>
          <p:cNvPr id="27" name="Ellipse 26"/>
          <p:cNvSpPr/>
          <p:nvPr/>
        </p:nvSpPr>
        <p:spPr>
          <a:xfrm>
            <a:off x="5800397" y="1473363"/>
            <a:ext cx="41486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9116361" y="1582418"/>
            <a:ext cx="41486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59" y="2903617"/>
            <a:ext cx="3123319" cy="52315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63" y="2823176"/>
            <a:ext cx="3074324" cy="684037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93" y="3882655"/>
            <a:ext cx="1754900" cy="251598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52" y="4119867"/>
            <a:ext cx="2582333" cy="226599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349" y="3962540"/>
            <a:ext cx="1353090" cy="248273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9" t="6909" r="17503" b="25891"/>
          <a:stretch/>
        </p:blipFill>
        <p:spPr>
          <a:xfrm>
            <a:off x="8178445" y="3624177"/>
            <a:ext cx="1478289" cy="1889266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477" y="5585642"/>
            <a:ext cx="3544874" cy="859632"/>
          </a:xfrm>
          <a:prstGeom prst="rect">
            <a:avLst/>
          </a:prstGeom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E5CD840B-BB0A-439F-A390-ECA181697746}"/>
              </a:ext>
            </a:extLst>
          </p:cNvPr>
          <p:cNvSpPr/>
          <p:nvPr/>
        </p:nvSpPr>
        <p:spPr>
          <a:xfrm>
            <a:off x="4540578" y="5203907"/>
            <a:ext cx="41486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DBF1B81-EF6D-46C8-95EC-33B91C6468A6}"/>
              </a:ext>
            </a:extLst>
          </p:cNvPr>
          <p:cNvSpPr/>
          <p:nvPr/>
        </p:nvSpPr>
        <p:spPr>
          <a:xfrm>
            <a:off x="9034433" y="4501943"/>
            <a:ext cx="41486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21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6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ZoneTexte 21"/>
          <p:cNvSpPr txBox="1"/>
          <p:nvPr/>
        </p:nvSpPr>
        <p:spPr>
          <a:xfrm>
            <a:off x="2428701" y="1694151"/>
            <a:ext cx="9101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Allégation </a:t>
            </a:r>
            <a:r>
              <a:rPr lang="fr-FR" b="1" dirty="0"/>
              <a:t>« Sans sucre » </a:t>
            </a:r>
            <a:r>
              <a:rPr lang="fr-FR" dirty="0"/>
              <a:t>(au singulier) = Cette mention est attribuée à des produits sans saccharose (sucre issu de la canne à sucre et/ou betterave) mais d’autres glucides simples (fructose, glucose,…) peuvent être présents.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428701" y="2911638"/>
            <a:ext cx="9101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Allégation </a:t>
            </a:r>
            <a:r>
              <a:rPr lang="fr-FR" b="1" dirty="0"/>
              <a:t>« Sans sucres  » </a:t>
            </a:r>
            <a:r>
              <a:rPr lang="fr-FR" dirty="0"/>
              <a:t>(au pluriel) = Indique que le produit ne contient pas de glucides simples. Mais il peut contenir des glucides complexes.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01" y="4204150"/>
            <a:ext cx="3810000" cy="159067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30" y="3852126"/>
            <a:ext cx="2558935" cy="2309439"/>
          </a:xfrm>
          <a:prstGeom prst="rect">
            <a:avLst/>
          </a:prstGeom>
        </p:spPr>
      </p:pic>
      <p:sp>
        <p:nvSpPr>
          <p:cNvPr id="38" name="Ellipse 37"/>
          <p:cNvSpPr/>
          <p:nvPr/>
        </p:nvSpPr>
        <p:spPr>
          <a:xfrm>
            <a:off x="8994370" y="4687761"/>
            <a:ext cx="415637" cy="665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2141995" y="567315"/>
            <a:ext cx="9596843" cy="463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smtClean="0"/>
              <a:t>Produits lights , allégés, à teneur réduite, est-ce vraiment fiable? </a:t>
            </a:r>
            <a:r>
              <a:rPr lang="fr-FR" sz="1800" b="1" dirty="0" smtClean="0"/>
              <a:t>(2)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15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675" y="2718187"/>
            <a:ext cx="1428872" cy="23139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r="5563" b="7823"/>
          <a:stretch/>
        </p:blipFill>
        <p:spPr>
          <a:xfrm>
            <a:off x="4006736" y="3269674"/>
            <a:ext cx="2003368" cy="162639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53" y="2842896"/>
            <a:ext cx="1009866" cy="28248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98"/>
          <a:stretch/>
        </p:blipFill>
        <p:spPr>
          <a:xfrm>
            <a:off x="8761876" y="2944529"/>
            <a:ext cx="2115459" cy="2621534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5126823" y="4231178"/>
            <a:ext cx="415637" cy="423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9908771" y="4061961"/>
            <a:ext cx="415637" cy="386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458675" y="1591104"/>
            <a:ext cx="917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Allégation </a:t>
            </a:r>
            <a:r>
              <a:rPr lang="fr-FR" b="1" dirty="0"/>
              <a:t>« sans sucres ajoutés » : </a:t>
            </a:r>
            <a:r>
              <a:rPr lang="fr-FR" dirty="0"/>
              <a:t>signifie qu’il n’y a pas eu d’ajout de sucres (y compris miel, sirops…). Toutefois, la denrée peut contenir des </a:t>
            </a:r>
            <a:r>
              <a:rPr lang="fr-FR" b="1" dirty="0"/>
              <a:t>sucres naturellement présents</a:t>
            </a:r>
            <a:r>
              <a:rPr lang="fr-FR" dirty="0"/>
              <a:t>.</a:t>
            </a: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2141995" y="567315"/>
            <a:ext cx="9596843" cy="463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smtClean="0"/>
              <a:t>Produits lights , allégés, à teneur réduite, est-ce vraiment fiable? </a:t>
            </a:r>
            <a:r>
              <a:rPr lang="fr-FR" sz="1800" b="1" dirty="0" smtClean="0"/>
              <a:t>(3)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958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8CA83C8-8307-93F1-A6CB-8FF707129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6119" y="2323850"/>
            <a:ext cx="8616386" cy="1495794"/>
          </a:xfrm>
        </p:spPr>
        <p:txBody>
          <a:bodyPr>
            <a:normAutofit/>
          </a:bodyPr>
          <a:lstStyle/>
          <a:p>
            <a:r>
              <a:rPr lang="fr-FR" sz="5400" b="1" dirty="0" smtClean="0"/>
              <a:t>Merci pour votre attention</a:t>
            </a:r>
            <a:endParaRPr lang="fr-FR" sz="5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3000895" y="4821382"/>
            <a:ext cx="7960250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sz="1400" dirty="0" smtClean="0"/>
              <a:t>Justine GREGOIRE – Diététicienne nutritionniste – CHU de Nice –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411545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1736762" y="536757"/>
            <a:ext cx="1045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A ce jour encore, le terme </a:t>
            </a:r>
            <a:r>
              <a:rPr lang="fr-FR" sz="2800" b="1" dirty="0" smtClean="0"/>
              <a:t>« Régime diabétique »  </a:t>
            </a:r>
            <a:r>
              <a:rPr lang="fr-FR" sz="2800" dirty="0" smtClean="0"/>
              <a:t>perdure ….</a:t>
            </a:r>
            <a:endParaRPr lang="fr-FR" sz="28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09" y="1832547"/>
            <a:ext cx="2260444" cy="153710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3" name="ZoneTexte 12"/>
          <p:cNvSpPr txBox="1"/>
          <p:nvPr/>
        </p:nvSpPr>
        <p:spPr>
          <a:xfrm>
            <a:off x="5890502" y="1754484"/>
            <a:ext cx="4973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smtClean="0"/>
              <a:t>Aliments interdits / autorisés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smtClean="0"/>
              <a:t>Frustrations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smtClean="0"/>
              <a:t>Choix alimentaires restreints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smtClean="0"/>
              <a:t>Culpabilité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smtClean="0"/>
              <a:t>Isolement social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196396" y="4084820"/>
            <a:ext cx="8053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+/- long terme, apparition de </a:t>
            </a:r>
            <a:r>
              <a:rPr lang="fr-FR" b="1" dirty="0" smtClean="0"/>
              <a:t>déséquilibres nutritionnels </a:t>
            </a:r>
            <a:r>
              <a:rPr lang="fr-FR" dirty="0" smtClean="0"/>
              <a:t>pouvant amener à une </a:t>
            </a:r>
            <a:r>
              <a:rPr lang="fr-FR" b="1" dirty="0" smtClean="0"/>
              <a:t>dénutrition</a:t>
            </a:r>
            <a:endParaRPr lang="fr-FR" b="1" dirty="0"/>
          </a:p>
        </p:txBody>
      </p:sp>
      <p:sp>
        <p:nvSpPr>
          <p:cNvPr id="2" name="Rectangle 1"/>
          <p:cNvSpPr/>
          <p:nvPr/>
        </p:nvSpPr>
        <p:spPr>
          <a:xfrm>
            <a:off x="2361079" y="5032150"/>
            <a:ext cx="9060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On conseille une alimentation saine, équilibrée, variée tout comme une personne n</a:t>
            </a:r>
            <a:r>
              <a:rPr lang="mr-IN" dirty="0"/>
              <a:t>’</a:t>
            </a:r>
            <a:r>
              <a:rPr lang="fr-FR" dirty="0"/>
              <a:t>ayant pas de </a:t>
            </a:r>
            <a:r>
              <a:rPr lang="fr-FR" dirty="0" smtClean="0"/>
              <a:t>diabète. </a:t>
            </a:r>
          </a:p>
          <a:p>
            <a:pPr algn="ctr"/>
            <a:endParaRPr lang="fr-FR" dirty="0"/>
          </a:p>
          <a:p>
            <a:pPr algn="ctr"/>
            <a:r>
              <a:rPr lang="fr-FR" b="1" dirty="0"/>
              <a:t>Il faut manger de tout en quantité adaptée et variée. </a:t>
            </a:r>
            <a:endParaRPr lang="fr-FR" dirty="0"/>
          </a:p>
        </p:txBody>
      </p:sp>
      <p:sp>
        <p:nvSpPr>
          <p:cNvPr id="3" name="Flèche droite 2"/>
          <p:cNvSpPr/>
          <p:nvPr/>
        </p:nvSpPr>
        <p:spPr>
          <a:xfrm>
            <a:off x="2361079" y="4185784"/>
            <a:ext cx="648128" cy="4444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13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ZoneTexte 1"/>
          <p:cNvSpPr txBox="1"/>
          <p:nvPr/>
        </p:nvSpPr>
        <p:spPr>
          <a:xfrm>
            <a:off x="2261061" y="698269"/>
            <a:ext cx="9335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Nos conseils nutritionnels vont </a:t>
            </a:r>
            <a:r>
              <a:rPr lang="fr-FR" sz="2800" b="1" dirty="0" smtClean="0"/>
              <a:t>s’adapter au profil du patient </a:t>
            </a:r>
            <a:r>
              <a:rPr lang="fr-FR" sz="2800" dirty="0" smtClean="0"/>
              <a:t>et  aux </a:t>
            </a:r>
            <a:r>
              <a:rPr lang="fr-FR" sz="2800" b="1" dirty="0" smtClean="0"/>
              <a:t>objectifs glycémiques </a:t>
            </a:r>
            <a:r>
              <a:rPr lang="fr-FR" sz="2800" dirty="0" smtClean="0"/>
              <a:t>fixés par le médecin </a:t>
            </a:r>
            <a:endParaRPr 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415" y="2279197"/>
            <a:ext cx="8114479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4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ZoneTexte 1"/>
          <p:cNvSpPr txBox="1"/>
          <p:nvPr/>
        </p:nvSpPr>
        <p:spPr>
          <a:xfrm>
            <a:off x="2377440" y="781395"/>
            <a:ext cx="882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Les </a:t>
            </a:r>
            <a:r>
              <a:rPr lang="fr-FR" sz="2800" b="1" dirty="0" smtClean="0"/>
              <a:t>besoins nutritionnels </a:t>
            </a:r>
            <a:r>
              <a:rPr lang="fr-FR" sz="2800" dirty="0" smtClean="0"/>
              <a:t>restent </a:t>
            </a:r>
            <a:r>
              <a:rPr lang="fr-FR" sz="2800" b="1" dirty="0" smtClean="0"/>
              <a:t>identiques </a:t>
            </a:r>
            <a:r>
              <a:rPr lang="fr-FR" dirty="0" smtClean="0"/>
              <a:t>(1)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219498" y="2003367"/>
            <a:ext cx="888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Besoins caloriques moyens : </a:t>
            </a:r>
            <a:endParaRPr lang="fr-FR" u="sng" dirty="0"/>
          </a:p>
        </p:txBody>
      </p:sp>
      <p:sp>
        <p:nvSpPr>
          <p:cNvPr id="9" name="ZoneTexte 8"/>
          <p:cNvSpPr txBox="1"/>
          <p:nvPr/>
        </p:nvSpPr>
        <p:spPr>
          <a:xfrm>
            <a:off x="1981199" y="6196076"/>
            <a:ext cx="9792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/>
              <a:t>Sources : </a:t>
            </a:r>
            <a:r>
              <a:rPr lang="fr-FR" sz="1200" i="1" dirty="0" smtClean="0"/>
              <a:t>Avis ANSES</a:t>
            </a:r>
            <a:r>
              <a:rPr lang="fr-FR" sz="1200" i="1" dirty="0"/>
              <a:t> </a:t>
            </a:r>
            <a:r>
              <a:rPr lang="fr-FR" sz="1200" b="1" i="1" dirty="0" smtClean="0"/>
              <a:t>relatif </a:t>
            </a:r>
            <a:r>
              <a:rPr lang="fr-FR" sz="1200" b="1" i="1" dirty="0"/>
              <a:t>à l’actualisation des repères alimentaires du PNNS pour les femmes dès la ménopause et les hommes de plus de 65 </a:t>
            </a:r>
            <a:r>
              <a:rPr lang="fr-FR" sz="1200" b="1" i="1" dirty="0" smtClean="0"/>
              <a:t>ans</a:t>
            </a:r>
            <a:r>
              <a:rPr lang="fr-FR" sz="1200" i="1" dirty="0" smtClean="0"/>
              <a:t>, 2019  </a:t>
            </a:r>
            <a:endParaRPr lang="fr-FR" sz="1200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45" y="3527792"/>
            <a:ext cx="2857500" cy="16002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794865" y="3287442"/>
            <a:ext cx="218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Environ 1880 kcals /j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920538" y="3287442"/>
            <a:ext cx="218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Environ 2300 kcals /j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62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ZoneTexte 1"/>
          <p:cNvSpPr txBox="1"/>
          <p:nvPr/>
        </p:nvSpPr>
        <p:spPr>
          <a:xfrm>
            <a:off x="2460568" y="781395"/>
            <a:ext cx="906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Les </a:t>
            </a:r>
            <a:r>
              <a:rPr lang="fr-FR" sz="2800" b="1" dirty="0"/>
              <a:t>besoins nutritionnels </a:t>
            </a:r>
            <a:r>
              <a:rPr lang="fr-FR" sz="2800" dirty="0"/>
              <a:t>restent </a:t>
            </a:r>
            <a:r>
              <a:rPr lang="fr-FR" sz="2800" b="1" dirty="0"/>
              <a:t>identiques </a:t>
            </a:r>
            <a:r>
              <a:rPr lang="fr-FR" dirty="0" smtClean="0"/>
              <a:t>(2)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945177" y="6137886"/>
            <a:ext cx="9792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/>
              <a:t>Sources :</a:t>
            </a:r>
            <a:r>
              <a:rPr lang="fr-FR" sz="1200" i="1" dirty="0" smtClean="0"/>
              <a:t> Avis ANSES</a:t>
            </a:r>
            <a:r>
              <a:rPr lang="fr-FR" sz="1200" i="1" dirty="0"/>
              <a:t> </a:t>
            </a:r>
            <a:r>
              <a:rPr lang="fr-FR" sz="1200" b="1" i="1" dirty="0" smtClean="0"/>
              <a:t>relatif </a:t>
            </a:r>
            <a:r>
              <a:rPr lang="fr-FR" sz="1200" b="1" i="1" dirty="0"/>
              <a:t>à l’actualisation des repères alimentaires du PNNS pour les femmes dès la ménopause et les hommes de plus de 65 </a:t>
            </a:r>
            <a:r>
              <a:rPr lang="fr-FR" sz="1200" b="1" i="1" dirty="0" smtClean="0"/>
              <a:t>ans</a:t>
            </a:r>
            <a:r>
              <a:rPr lang="fr-FR" sz="1200" i="1" dirty="0" smtClean="0"/>
              <a:t>, 2019  </a:t>
            </a:r>
            <a:endParaRPr lang="fr-FR" sz="12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460568" y="1986741"/>
            <a:ext cx="827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Protéines</a:t>
            </a:r>
            <a:r>
              <a:rPr lang="fr-FR" dirty="0" smtClean="0"/>
              <a:t>: </a:t>
            </a:r>
            <a:r>
              <a:rPr lang="fr-FR" b="1" dirty="0" smtClean="0"/>
              <a:t>1g / kg / jour </a:t>
            </a:r>
            <a:r>
              <a:rPr lang="fr-FR" dirty="0" smtClean="0"/>
              <a:t>; </a:t>
            </a:r>
            <a:r>
              <a:rPr lang="fr-FR" b="1" dirty="0" smtClean="0"/>
              <a:t>10 à 20 % </a:t>
            </a:r>
            <a:r>
              <a:rPr lang="fr-FR" dirty="0" smtClean="0"/>
              <a:t>de l’apport énergétique total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460568" y="2894375"/>
            <a:ext cx="827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Lipides</a:t>
            </a:r>
            <a:r>
              <a:rPr lang="fr-FR" dirty="0" smtClean="0"/>
              <a:t>: </a:t>
            </a:r>
            <a:r>
              <a:rPr lang="fr-FR" b="1" dirty="0" smtClean="0"/>
              <a:t>35 à 40 % </a:t>
            </a:r>
            <a:r>
              <a:rPr lang="fr-FR" dirty="0" smtClean="0"/>
              <a:t>de l’apport énergétique total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460568" y="3907986"/>
            <a:ext cx="827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Glucides</a:t>
            </a:r>
            <a:r>
              <a:rPr lang="fr-FR" dirty="0" smtClean="0"/>
              <a:t>: </a:t>
            </a:r>
            <a:r>
              <a:rPr lang="fr-FR" b="1" dirty="0" smtClean="0"/>
              <a:t>40 à 55 % </a:t>
            </a:r>
            <a:r>
              <a:rPr lang="fr-FR" dirty="0" smtClean="0"/>
              <a:t>de l’apport énergétique total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978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2942705" y="537454"/>
            <a:ext cx="7621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Que conseiller au patient et à son entourage ? </a:t>
            </a:r>
            <a:r>
              <a:rPr lang="fr-FR" b="1" dirty="0" smtClean="0"/>
              <a:t>(1)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277687" y="1592714"/>
            <a:ext cx="3491346" cy="37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Rythme des repas :</a:t>
            </a:r>
            <a:endParaRPr lang="fr-FR" u="sng" dirty="0"/>
          </a:p>
        </p:txBody>
      </p:sp>
      <p:sp>
        <p:nvSpPr>
          <p:cNvPr id="3" name="ZoneTexte 2"/>
          <p:cNvSpPr txBox="1"/>
          <p:nvPr/>
        </p:nvSpPr>
        <p:spPr>
          <a:xfrm>
            <a:off x="2277687" y="2359559"/>
            <a:ext cx="6733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- 3 repas par jour </a:t>
            </a:r>
            <a:r>
              <a:rPr lang="fr-FR" dirty="0" smtClean="0"/>
              <a:t>afin d’éviter une période de jeun trop longue</a:t>
            </a:r>
          </a:p>
          <a:p>
            <a:r>
              <a:rPr lang="fr-FR" dirty="0"/>
              <a:t>	</a:t>
            </a:r>
            <a:r>
              <a:rPr lang="fr-FR" dirty="0" smtClean="0"/>
              <a:t>=&gt; le diner ne doit pas être pris trop tôt</a:t>
            </a:r>
          </a:p>
          <a:p>
            <a:r>
              <a:rPr lang="fr-FR" dirty="0"/>
              <a:t>	</a:t>
            </a:r>
            <a:r>
              <a:rPr lang="fr-FR" dirty="0" smtClean="0"/>
              <a:t>=&gt; le petit déjeuner ne doit pas être pris trop tard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277687" y="4948674"/>
            <a:ext cx="870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Possibilité de </a:t>
            </a:r>
            <a:r>
              <a:rPr lang="fr-FR" b="1" dirty="0" smtClean="0"/>
              <a:t>collation</a:t>
            </a:r>
            <a:r>
              <a:rPr lang="fr-FR" dirty="0" smtClean="0"/>
              <a:t> dans l’après-midi et/ ou soirée (si le diner est consommé tôt)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232390" y="3883626"/>
            <a:ext cx="880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</a:t>
            </a:r>
            <a:r>
              <a:rPr lang="fr-FR" b="1" dirty="0" smtClean="0"/>
              <a:t>Ne pas sauter de repas</a:t>
            </a:r>
            <a:r>
              <a:rPr lang="fr-FR" dirty="0" smtClean="0"/>
              <a:t>, trouver une alternative si inappétence : fractionnement, texture…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33" y="1777160"/>
            <a:ext cx="1753639" cy="175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3158837" y="429732"/>
            <a:ext cx="754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Que conseiller au patient et à son entourage? </a:t>
            </a:r>
            <a:r>
              <a:rPr lang="fr-FR" b="1" dirty="0" smtClean="0"/>
              <a:t>(2)</a:t>
            </a:r>
            <a:endParaRPr lang="fr-FR" b="1" dirty="0"/>
          </a:p>
        </p:txBody>
      </p:sp>
      <p:pic>
        <p:nvPicPr>
          <p:cNvPr id="10" name="Picture 2" descr="http://www.google.fr/url?source=imglanding&amp;ct=img&amp;q=http://s3.amazonaws.com/rapgenius/141094_CONFIDENCE_HOTEL_FOURCHETTE_TABLE_01.jpg&amp;sa=X&amp;ved=0CAkQ8wdqFQoTCLn96fjxk8YCFYm3FAod5LYAaw&amp;usg=AFQjCNEBH_brB77rqUt0TXp7eXhZdtSmz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9" r="42526"/>
          <a:stretch>
            <a:fillRect/>
          </a:stretch>
        </p:blipFill>
        <p:spPr bwMode="auto">
          <a:xfrm>
            <a:off x="3866706" y="2802584"/>
            <a:ext cx="528638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http://www.google.fr/url?source=imglanding&amp;ct=img&amp;q=http://www.handirect.fr/data/classes/actualite/actu_10386_vignette_2011.jpg&amp;sa=X&amp;ved=0CAkQ8wc4DGoVChMIlMHfhsqTxgIVjHIUCh2-pgBl&amp;usg=AFQjCNFN3dF-xVyayF_R-RmR20nKbrviW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830" y="973661"/>
            <a:ext cx="1062489" cy="1587175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http://www.google.fr/url?source=imglanding&amp;ct=img&amp;q=http://www.boulangeries-chevallier.fr/wp-content/uploads/cache/pain33_405.jpg&amp;sa=X&amp;ved=0CAkQ8wdqFQoTCNvP9_DbkcYCFYW7FAodvGkAGw&amp;usg=AFQjCNHa03hUKYPvmA63nBwCUkrkbUjt1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t="7608" r="4843" b="3481"/>
          <a:stretch>
            <a:fillRect/>
          </a:stretch>
        </p:blipFill>
        <p:spPr bwMode="auto">
          <a:xfrm>
            <a:off x="9485465" y="4765905"/>
            <a:ext cx="1676400" cy="16779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www.google.fr/url?source=imglanding&amp;ct=img&amp;q=https://www.academiedugout.fr/images/7520/1200-auto/emmental-copy.jpg&amp;sa=X&amp;ved=0CAkQ8wdqFQoTCIHWwOOWlMYCFYFeFAodwbEAXg&amp;usg=AFQjCNFqqZjTYfNdtn9458gybLUZ5QbgJ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20464" r="5161" b="12759"/>
          <a:stretch>
            <a:fillRect/>
          </a:stretch>
        </p:blipFill>
        <p:spPr bwMode="auto">
          <a:xfrm>
            <a:off x="1823816" y="2790161"/>
            <a:ext cx="1879586" cy="992004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2004128" y="1520276"/>
            <a:ext cx="339854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35000"/>
              </a:spcBef>
              <a:buClr>
                <a:srgbClr val="FFCC00"/>
              </a:buClr>
              <a:defRPr b="1">
                <a:solidFill>
                  <a:srgbClr val="0000C4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5000"/>
              </a:spcBef>
              <a:buClr>
                <a:schemeClr val="bg2"/>
              </a:buClr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5000"/>
              </a:spcBef>
              <a:buClr>
                <a:srgbClr val="FF33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5000"/>
              </a:spcBef>
              <a:buClr>
                <a:srgbClr val="33CCFF"/>
              </a:buClr>
              <a:buSzPct val="70000"/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5000"/>
              </a:spcBef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</a:pPr>
            <a:r>
              <a:rPr lang="fr-FR" altLang="fr-FR" sz="2400" u="sng" dirty="0" smtClean="0">
                <a:solidFill>
                  <a:schemeClr val="accent2"/>
                </a:solidFill>
              </a:rPr>
              <a:t>Un repas « idéal »</a:t>
            </a:r>
            <a:endParaRPr lang="fr-FR" altLang="fr-FR" sz="2400" u="sng" dirty="0">
              <a:solidFill>
                <a:schemeClr val="accent2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412147" y="4137123"/>
            <a:ext cx="25765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35000"/>
              </a:spcBef>
              <a:buClr>
                <a:srgbClr val="FFCC00"/>
              </a:buClr>
              <a:defRPr b="1">
                <a:solidFill>
                  <a:srgbClr val="0000C4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5000"/>
              </a:spcBef>
              <a:buClr>
                <a:schemeClr val="bg2"/>
              </a:buClr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5000"/>
              </a:spcBef>
              <a:buClr>
                <a:srgbClr val="FF33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5000"/>
              </a:spcBef>
              <a:buClr>
                <a:srgbClr val="33CCFF"/>
              </a:buClr>
              <a:buSzPct val="70000"/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5000"/>
              </a:spcBef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</a:pPr>
            <a:r>
              <a:rPr lang="fr-FR" altLang="fr-FR" dirty="0">
                <a:solidFill>
                  <a:schemeClr val="tx1"/>
                </a:solidFill>
              </a:rPr>
              <a:t>et / ou</a:t>
            </a:r>
          </a:p>
        </p:txBody>
      </p:sp>
      <p:pic>
        <p:nvPicPr>
          <p:cNvPr id="18" name="Picture 8" descr="http://www.google.fr/url?source=imglanding&amp;ct=img&amp;q=http://www.pratico-pratiques.com/uploads/images/recipe/orig/le-secret-d-une-assiette-bien-equilibree.jpeg&amp;sa=X&amp;ved=0CAkQ8wdqFQoTCLWs5uDZkcYCFYU6FAodgbsBZg&amp;usg=AFQjCNE-V2ku1Oe-JsvAp4dWpyC4DvM9W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9931" r="9450" b="9547"/>
          <a:stretch/>
        </p:blipFill>
        <p:spPr bwMode="auto">
          <a:xfrm rot="6587399">
            <a:off x="4571345" y="2537622"/>
            <a:ext cx="3620237" cy="35530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dn.shopify.com/s/files/1/0115/7882/t/193/assets/art4-plateMethode-fr.jpg?179305868587002258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1" t="5249" r="4778" b="5670"/>
          <a:stretch>
            <a:fillRect/>
          </a:stretch>
        </p:blipFill>
        <p:spPr bwMode="auto">
          <a:xfrm>
            <a:off x="8278934" y="2621742"/>
            <a:ext cx="569913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19462" y="2454058"/>
            <a:ext cx="2208406" cy="186447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3"/>
          <a:srcRect l="18671" r="16519"/>
          <a:stretch/>
        </p:blipFill>
        <p:spPr>
          <a:xfrm>
            <a:off x="2161653" y="4846093"/>
            <a:ext cx="1280160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1592714"/>
            <a:ext cx="1736762" cy="16947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011" r="2228" b="-4011"/>
          <a:stretch/>
        </p:blipFill>
        <p:spPr>
          <a:xfrm>
            <a:off x="0" y="5414"/>
            <a:ext cx="1793921" cy="1587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>
          <a:xfrm>
            <a:off x="-141518" y="3530799"/>
            <a:ext cx="1878280" cy="150135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006"/>
            <a:ext cx="1736762" cy="135636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Connecteur droit 7"/>
          <p:cNvCxnSpPr/>
          <p:nvPr/>
        </p:nvCxnSpPr>
        <p:spPr bwMode="auto">
          <a:xfrm>
            <a:off x="1736762" y="0"/>
            <a:ext cx="0" cy="6858000"/>
          </a:xfrm>
          <a:prstGeom prst="line">
            <a:avLst/>
          </a:prstGeom>
          <a:noFill/>
          <a:ln w="12700" cap="flat" cmpd="sng" algn="ctr">
            <a:solidFill>
              <a:srgbClr val="F8A6E8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3133899" y="429732"/>
            <a:ext cx="75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Que conseiller au patient et à son entourage ? </a:t>
            </a:r>
            <a:r>
              <a:rPr lang="fr-FR" b="1" dirty="0" smtClean="0"/>
              <a:t>(3)</a:t>
            </a:r>
            <a:endParaRPr lang="fr-FR" b="1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552693" y="1279956"/>
            <a:ext cx="535453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35000"/>
              </a:spcBef>
              <a:buClr>
                <a:srgbClr val="FFCC00"/>
              </a:buClr>
              <a:defRPr b="1">
                <a:solidFill>
                  <a:srgbClr val="0000C4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5000"/>
              </a:spcBef>
              <a:buClr>
                <a:schemeClr val="bg2"/>
              </a:buClr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5000"/>
              </a:spcBef>
              <a:buClr>
                <a:srgbClr val="FF33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5000"/>
              </a:spcBef>
              <a:buClr>
                <a:srgbClr val="33CCFF"/>
              </a:buClr>
              <a:buSzPct val="70000"/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5000"/>
              </a:spcBef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</a:pPr>
            <a:r>
              <a:rPr lang="fr-FR" altLang="fr-FR" sz="2400" u="sng" dirty="0" smtClean="0">
                <a:solidFill>
                  <a:schemeClr val="accent2"/>
                </a:solidFill>
              </a:rPr>
              <a:t>Exemples de petits déjeuner</a:t>
            </a:r>
            <a:endParaRPr lang="fr-FR" altLang="fr-FR" sz="2400" u="sng" dirty="0">
              <a:solidFill>
                <a:schemeClr val="accent2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12" y="1778929"/>
            <a:ext cx="1447830" cy="97728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89" y="1896070"/>
            <a:ext cx="1382135" cy="92257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262" y="1767436"/>
            <a:ext cx="1064419" cy="106441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60" y="5089410"/>
            <a:ext cx="1398295" cy="139829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1" b="16485"/>
          <a:stretch/>
        </p:blipFill>
        <p:spPr>
          <a:xfrm>
            <a:off x="5877816" y="3321761"/>
            <a:ext cx="1484590" cy="100052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91" y="3173351"/>
            <a:ext cx="1336272" cy="133627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28" y="3168896"/>
            <a:ext cx="1456800" cy="14568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1710" y="5032150"/>
            <a:ext cx="1512816" cy="15128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0906" y="2586727"/>
            <a:ext cx="2143125" cy="21431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2809" y="5044087"/>
            <a:ext cx="1443618" cy="14436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70479" y="1822063"/>
            <a:ext cx="533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altLang="fr-FR" sz="36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51267" y="1822063"/>
            <a:ext cx="533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altLang="fr-FR" sz="36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23280" y="3492317"/>
            <a:ext cx="533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altLang="fr-FR" sz="36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401560" y="3450898"/>
            <a:ext cx="533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altLang="fr-FR" sz="36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66464" y="5442730"/>
            <a:ext cx="533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altLang="fr-FR" sz="36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09800" y="5439661"/>
            <a:ext cx="533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altLang="fr-FR" sz="36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707959" y="1237853"/>
            <a:ext cx="1430838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altLang="fr-FR" sz="28700" b="1" dirty="0">
                <a:solidFill>
                  <a:schemeClr val="accent2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180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 Nice 01">
  <a:themeElements>
    <a:clrScheme name="CHU Nice 01">
      <a:dk1>
        <a:sysClr val="windowText" lastClr="000000"/>
      </a:dk1>
      <a:lt1>
        <a:sysClr val="window" lastClr="FFFFFF"/>
      </a:lt1>
      <a:dk2>
        <a:srgbClr val="0097D7"/>
      </a:dk2>
      <a:lt2>
        <a:srgbClr val="EDEDED"/>
      </a:lt2>
      <a:accent1>
        <a:srgbClr val="FFC823"/>
      </a:accent1>
      <a:accent2>
        <a:srgbClr val="EC6B69"/>
      </a:accent2>
      <a:accent3>
        <a:srgbClr val="0097D7"/>
      </a:accent3>
      <a:accent4>
        <a:srgbClr val="084963"/>
      </a:accent4>
      <a:accent5>
        <a:srgbClr val="007B4B"/>
      </a:accent5>
      <a:accent6>
        <a:srgbClr val="EDEDED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HU Nice Présentation Modèle v2.potx" id="{FDC9AC3E-30EC-480A-A887-07024E278AF2}" vid="{E27892BF-301C-4CAA-90CC-4F29B2769F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1453</Words>
  <Application>Microsoft Office PowerPoint</Application>
  <PresentationFormat>Grand écran</PresentationFormat>
  <Paragraphs>176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Arial</vt:lpstr>
      <vt:lpstr>Arial Black</vt:lpstr>
      <vt:lpstr>Arial Unicode MS</vt:lpstr>
      <vt:lpstr>Calibri</vt:lpstr>
      <vt:lpstr>Calibri Light</vt:lpstr>
      <vt:lpstr>Mangal</vt:lpstr>
      <vt:lpstr>Symbol</vt:lpstr>
      <vt:lpstr>Wingdings</vt:lpstr>
      <vt:lpstr>Thème Office</vt:lpstr>
      <vt:lpstr>CHU Nice 01</vt:lpstr>
      <vt:lpstr>Nutrition de la personne âgée vivant avec un diabète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</vt:lpstr>
    </vt:vector>
  </TitlesOfParts>
  <Company>CHU de Nice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de la personne âgée vivant avec un diabète</dc:title>
  <dc:creator>GREGOIRE JUSTINE CHU Nice</dc:creator>
  <cp:lastModifiedBy>GREGOIRE JUSTINE CHU Nice</cp:lastModifiedBy>
  <cp:revision>42</cp:revision>
  <dcterms:created xsi:type="dcterms:W3CDTF">2022-11-04T13:12:05Z</dcterms:created>
  <dcterms:modified xsi:type="dcterms:W3CDTF">2022-12-08T14:35:05Z</dcterms:modified>
</cp:coreProperties>
</file>