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73" r:id="rId5"/>
    <p:sldId id="257" r:id="rId6"/>
    <p:sldId id="275" r:id="rId7"/>
    <p:sldId id="276" r:id="rId8"/>
    <p:sldId id="278" r:id="rId9"/>
    <p:sldId id="277" r:id="rId10"/>
    <p:sldId id="279" r:id="rId11"/>
    <p:sldId id="280" r:id="rId12"/>
    <p:sldId id="287" r:id="rId13"/>
    <p:sldId id="292" r:id="rId14"/>
    <p:sldId id="289" r:id="rId15"/>
    <p:sldId id="290" r:id="rId16"/>
    <p:sldId id="293" r:id="rId17"/>
    <p:sldId id="294" r:id="rId18"/>
    <p:sldId id="283" r:id="rId19"/>
    <p:sldId id="295" r:id="rId20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1959"/>
    <a:srgbClr val="313650"/>
    <a:srgbClr val="303650"/>
    <a:srgbClr val="7F6CA1"/>
    <a:srgbClr val="B093C6"/>
    <a:srgbClr val="6DC4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8" autoAdjust="0"/>
    <p:restoredTop sz="94291" autoAdjust="0"/>
  </p:normalViewPr>
  <p:slideViewPr>
    <p:cSldViewPr snapToGrid="0" showGuides="1">
      <p:cViewPr varScale="1">
        <p:scale>
          <a:sx n="115" d="100"/>
          <a:sy n="115" d="100"/>
        </p:scale>
        <p:origin x="318" y="108"/>
      </p:cViewPr>
      <p:guideLst>
        <p:guide orient="horz" pos="218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50400" cy="504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:a16="http://schemas.microsoft.com/office/drawing/2014/main" id="{CFCBEF15-C752-491B-BC63-7008A4E5F0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E4987BB-7EEA-4E2F-9228-848C016B0F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8B0AC82-9A5E-4926-9AA8-96A69DF06CD3}" type="datetime1">
              <a:rPr lang="fr-FR" smtClean="0"/>
              <a:t>23/06/2022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7B723BF-48D1-419D-BAFD-C5899BE3C53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84BF3D9-AC7E-49FC-8DF3-6723155766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F1A929E-EA25-42CD-8945-F59A16B9673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5929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8DA5D-A7D1-463D-B1DF-166CC84B7334}" type="datetime1">
              <a:rPr lang="fr-FR" noProof="0" smtClean="0"/>
              <a:pPr/>
              <a:t>23/06/2022</a:t>
            </a:fld>
            <a:endParaRPr lang="fr-FR" noProof="0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44652E4-5120-44D6-918A-894636DEFCBD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473467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FEA3-152D-41E4-8625-E3C97F9A97BF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905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44652E4-5120-44D6-918A-894636DEFCBD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212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F6A6FE-9F56-40E5-BBA6-0B630FE22B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1582" y="560991"/>
            <a:ext cx="10762332" cy="1004057"/>
          </a:xfrm>
        </p:spPr>
        <p:txBody>
          <a:bodyPr rtlCol="0" anchor="b">
            <a:normAutofit/>
          </a:bodyPr>
          <a:lstStyle>
            <a:lvl1pPr algn="l">
              <a:defRPr sz="50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6F1E879-9DF7-4DA7-85AC-CB56A8C099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1582" y="1810870"/>
            <a:ext cx="10631706" cy="471667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rgbClr val="3136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6006BC-654D-4398-BB52-44965C9C13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73231" y="5942541"/>
            <a:ext cx="2743200" cy="153135"/>
          </a:xfrm>
        </p:spPr>
        <p:txBody>
          <a:bodyPr rtlCol="0"/>
          <a:lstStyle>
            <a:lvl1pPr>
              <a:defRPr>
                <a:solidFill>
                  <a:srgbClr val="4C1959"/>
                </a:solidFill>
              </a:defRPr>
            </a:lvl1pPr>
          </a:lstStyle>
          <a:p>
            <a:pPr rtl="0"/>
            <a:fld id="{B27D5A45-82CA-45B6-90DF-1563FE0D99E4}" type="datetime1">
              <a:rPr lang="fr-FR" noProof="0" smtClean="0"/>
              <a:t>23/06/2022</a:t>
            </a:fld>
            <a:endParaRPr lang="fr-FR" noProof="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D33390-B4DE-4B11-A7FB-79925DE8D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4C1959"/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173001-7276-491C-9F48-01FA5E719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4C1959"/>
                </a:solidFill>
              </a:defRPr>
            </a:lvl1pPr>
          </a:lstStyle>
          <a:p>
            <a:pPr rtl="0"/>
            <a:fld id="{AF24F759-2890-4717-B1AF-E04CADEEA4E9}" type="slidenum">
              <a:rPr lang="fr-FR" noProof="0" smtClean="0"/>
              <a:pPr/>
              <a:t>‹N°›</a:t>
            </a:fld>
            <a:endParaRPr lang="fr-FR" noProof="0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271986FB-BF6D-4B98-ACDD-AD2C255FA969}"/>
              </a:ext>
            </a:extLst>
          </p:cNvPr>
          <p:cNvCxnSpPr/>
          <p:nvPr userDrawn="1"/>
        </p:nvCxnSpPr>
        <p:spPr>
          <a:xfrm>
            <a:off x="930604" y="1640756"/>
            <a:ext cx="6705872" cy="31525"/>
          </a:xfrm>
          <a:prstGeom prst="line">
            <a:avLst/>
          </a:prstGeom>
          <a:ln w="7239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117">
            <a:extLst>
              <a:ext uri="{FF2B5EF4-FFF2-40B4-BE49-F238E27FC236}">
                <a16:creationId xmlns:a16="http://schemas.microsoft.com/office/drawing/2014/main" id="{BED13A07-F0A8-43F7-B682-245A3F0AE53C}"/>
              </a:ext>
            </a:extLst>
          </p:cNvPr>
          <p:cNvCxnSpPr>
            <a:cxnSpLocks/>
          </p:cNvCxnSpPr>
          <p:nvPr userDrawn="1"/>
        </p:nvCxnSpPr>
        <p:spPr>
          <a:xfrm>
            <a:off x="506061" y="3437723"/>
            <a:ext cx="11220501" cy="0"/>
          </a:xfrm>
          <a:prstGeom prst="line">
            <a:avLst/>
          </a:prstGeom>
          <a:ln w="7239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vale 118">
            <a:extLst>
              <a:ext uri="{FF2B5EF4-FFF2-40B4-BE49-F238E27FC236}">
                <a16:creationId xmlns:a16="http://schemas.microsoft.com/office/drawing/2014/main" id="{5626E3A0-4546-4CF6-A4F2-DEF7D1CD1FF9}"/>
              </a:ext>
            </a:extLst>
          </p:cNvPr>
          <p:cNvSpPr/>
          <p:nvPr userDrawn="1"/>
        </p:nvSpPr>
        <p:spPr>
          <a:xfrm>
            <a:off x="1425686" y="2806787"/>
            <a:ext cx="1261872" cy="1261872"/>
          </a:xfrm>
          <a:prstGeom prst="ellipse">
            <a:avLst/>
          </a:prstGeom>
          <a:solidFill>
            <a:srgbClr val="7F6CA1"/>
          </a:solidFill>
          <a:ln w="7239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20" name="Ovale 119">
            <a:extLst>
              <a:ext uri="{FF2B5EF4-FFF2-40B4-BE49-F238E27FC236}">
                <a16:creationId xmlns:a16="http://schemas.microsoft.com/office/drawing/2014/main" id="{7E2518BE-4FE7-462F-896E-F7A1045CBC7F}"/>
              </a:ext>
            </a:extLst>
          </p:cNvPr>
          <p:cNvSpPr/>
          <p:nvPr userDrawn="1"/>
        </p:nvSpPr>
        <p:spPr>
          <a:xfrm>
            <a:off x="9485991" y="2806787"/>
            <a:ext cx="1261872" cy="1261872"/>
          </a:xfrm>
          <a:prstGeom prst="ellipse">
            <a:avLst/>
          </a:prstGeom>
          <a:solidFill>
            <a:srgbClr val="7F6CA1"/>
          </a:solidFill>
          <a:ln w="7239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21" name="Ovale 120">
            <a:extLst>
              <a:ext uri="{FF2B5EF4-FFF2-40B4-BE49-F238E27FC236}">
                <a16:creationId xmlns:a16="http://schemas.microsoft.com/office/drawing/2014/main" id="{D13B079D-42A1-4B9D-A7F1-282A0DD6008D}"/>
              </a:ext>
            </a:extLst>
          </p:cNvPr>
          <p:cNvSpPr/>
          <p:nvPr userDrawn="1"/>
        </p:nvSpPr>
        <p:spPr>
          <a:xfrm>
            <a:off x="3447869" y="2806787"/>
            <a:ext cx="1261872" cy="1261872"/>
          </a:xfrm>
          <a:prstGeom prst="ellipse">
            <a:avLst/>
          </a:prstGeom>
          <a:solidFill>
            <a:srgbClr val="7F6CA1"/>
          </a:solidFill>
          <a:ln w="7239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22" name="Ovale 121">
            <a:extLst>
              <a:ext uri="{FF2B5EF4-FFF2-40B4-BE49-F238E27FC236}">
                <a16:creationId xmlns:a16="http://schemas.microsoft.com/office/drawing/2014/main" id="{5265D1BF-A6B7-4058-A96A-F0F1C76D8517}"/>
              </a:ext>
            </a:extLst>
          </p:cNvPr>
          <p:cNvSpPr/>
          <p:nvPr userDrawn="1"/>
        </p:nvSpPr>
        <p:spPr>
          <a:xfrm>
            <a:off x="5460576" y="2806787"/>
            <a:ext cx="1261872" cy="1261872"/>
          </a:xfrm>
          <a:prstGeom prst="ellipse">
            <a:avLst/>
          </a:prstGeom>
          <a:solidFill>
            <a:srgbClr val="7F6CA1"/>
          </a:solidFill>
          <a:ln w="7239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23" name="Ovale 122">
            <a:extLst>
              <a:ext uri="{FF2B5EF4-FFF2-40B4-BE49-F238E27FC236}">
                <a16:creationId xmlns:a16="http://schemas.microsoft.com/office/drawing/2014/main" id="{0A1987E3-E256-4CF7-9FE6-0446D4E40179}"/>
              </a:ext>
            </a:extLst>
          </p:cNvPr>
          <p:cNvSpPr/>
          <p:nvPr userDrawn="1"/>
        </p:nvSpPr>
        <p:spPr>
          <a:xfrm>
            <a:off x="7473283" y="2806787"/>
            <a:ext cx="1261872" cy="1261872"/>
          </a:xfrm>
          <a:prstGeom prst="ellipse">
            <a:avLst/>
          </a:prstGeom>
          <a:solidFill>
            <a:srgbClr val="7F6CA1"/>
          </a:solidFill>
          <a:ln w="7239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25" name="Espace réservé du texte 45">
            <a:extLst>
              <a:ext uri="{FF2B5EF4-FFF2-40B4-BE49-F238E27FC236}">
                <a16:creationId xmlns:a16="http://schemas.microsoft.com/office/drawing/2014/main" id="{62F3EA0C-FA8C-40D1-9BE6-30DACB1AB5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26622" y="3121173"/>
            <a:ext cx="1260000" cy="593725"/>
          </a:xfrm>
        </p:spPr>
        <p:txBody>
          <a:bodyPr rtlCol="0" anchor="b" anchorCtr="0"/>
          <a:lstStyle>
            <a:lvl1pPr marL="0" indent="0" algn="ctr">
              <a:buNone/>
              <a:defRPr lang="ru-RU" sz="3000" b="1" i="0" kern="1200" dirty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 rtl="0"/>
            <a:r>
              <a:rPr lang="fr-FR" noProof="0" dirty="0"/>
              <a:t>20XX</a:t>
            </a:r>
          </a:p>
        </p:txBody>
      </p:sp>
      <p:sp>
        <p:nvSpPr>
          <p:cNvPr id="126" name="Espace réservé du texte 47">
            <a:extLst>
              <a:ext uri="{FF2B5EF4-FFF2-40B4-BE49-F238E27FC236}">
                <a16:creationId xmlns:a16="http://schemas.microsoft.com/office/drawing/2014/main" id="{B62F6384-D912-4754-AC82-81F6ED586BA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26622" y="3587675"/>
            <a:ext cx="1260000" cy="243215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1600" b="0" i="1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fr-FR" noProof="0" dirty="0"/>
              <a:t>Mois</a:t>
            </a:r>
          </a:p>
        </p:txBody>
      </p:sp>
      <p:sp>
        <p:nvSpPr>
          <p:cNvPr id="127" name="Espace réservé du texte 45">
            <a:extLst>
              <a:ext uri="{FF2B5EF4-FFF2-40B4-BE49-F238E27FC236}">
                <a16:creationId xmlns:a16="http://schemas.microsoft.com/office/drawing/2014/main" id="{E4557023-E1DB-4099-92BE-5DD6EDC0A5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86927" y="3121173"/>
            <a:ext cx="1260000" cy="593725"/>
          </a:xfrm>
        </p:spPr>
        <p:txBody>
          <a:bodyPr rtlCol="0" anchor="b" anchorCtr="0"/>
          <a:lstStyle>
            <a:lvl1pPr marL="0" indent="0" algn="ctr">
              <a:buNone/>
              <a:defRPr lang="ru-RU" sz="3000" b="1" i="0" kern="1200" dirty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 rtl="0"/>
            <a:r>
              <a:rPr lang="fr-FR" noProof="0" dirty="0"/>
              <a:t>20XX</a:t>
            </a:r>
          </a:p>
        </p:txBody>
      </p:sp>
      <p:sp>
        <p:nvSpPr>
          <p:cNvPr id="128" name="Espace réservé du texte 47">
            <a:extLst>
              <a:ext uri="{FF2B5EF4-FFF2-40B4-BE49-F238E27FC236}">
                <a16:creationId xmlns:a16="http://schemas.microsoft.com/office/drawing/2014/main" id="{1394A278-B5EB-4D0C-B858-6C4854D605A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86927" y="3587675"/>
            <a:ext cx="1260000" cy="243215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1600" b="0" i="1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fr-FR" noProof="0" dirty="0"/>
              <a:t>Mois</a:t>
            </a:r>
          </a:p>
        </p:txBody>
      </p:sp>
      <p:sp>
        <p:nvSpPr>
          <p:cNvPr id="129" name="Espace réservé du texte 45">
            <a:extLst>
              <a:ext uri="{FF2B5EF4-FFF2-40B4-BE49-F238E27FC236}">
                <a16:creationId xmlns:a16="http://schemas.microsoft.com/office/drawing/2014/main" id="{9A0EBBF7-4D6F-4416-9A72-43656E408A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41698" y="3121173"/>
            <a:ext cx="1260000" cy="593725"/>
          </a:xfrm>
        </p:spPr>
        <p:txBody>
          <a:bodyPr rtlCol="0" anchor="b" anchorCtr="0"/>
          <a:lstStyle>
            <a:lvl1pPr marL="0" indent="0" algn="ctr">
              <a:buNone/>
              <a:defRPr lang="ru-RU" sz="3000" b="1" i="0" kern="1200" dirty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 rtl="0"/>
            <a:r>
              <a:rPr lang="fr-FR" noProof="0" dirty="0"/>
              <a:t>20XX</a:t>
            </a:r>
          </a:p>
        </p:txBody>
      </p:sp>
      <p:sp>
        <p:nvSpPr>
          <p:cNvPr id="130" name="Espace réservé du texte 47">
            <a:extLst>
              <a:ext uri="{FF2B5EF4-FFF2-40B4-BE49-F238E27FC236}">
                <a16:creationId xmlns:a16="http://schemas.microsoft.com/office/drawing/2014/main" id="{E1D2E97C-7283-4D56-B845-31416A53E3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41698" y="3587675"/>
            <a:ext cx="1260000" cy="243215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1600" b="0" i="1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fr-FR" noProof="0" dirty="0"/>
              <a:t>Mois</a:t>
            </a:r>
          </a:p>
        </p:txBody>
      </p:sp>
      <p:sp>
        <p:nvSpPr>
          <p:cNvPr id="131" name="Espace réservé du texte 45">
            <a:extLst>
              <a:ext uri="{FF2B5EF4-FFF2-40B4-BE49-F238E27FC236}">
                <a16:creationId xmlns:a16="http://schemas.microsoft.com/office/drawing/2014/main" id="{C7FAD635-CC52-4D35-948F-3C282B8B1D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56774" y="3121173"/>
            <a:ext cx="1260000" cy="593725"/>
          </a:xfrm>
        </p:spPr>
        <p:txBody>
          <a:bodyPr rtlCol="0" anchor="b" anchorCtr="0"/>
          <a:lstStyle>
            <a:lvl1pPr marL="0" indent="0" algn="ctr">
              <a:buNone/>
              <a:defRPr lang="ru-RU" sz="3000" b="1" i="0" kern="1200" dirty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 rtl="0"/>
            <a:r>
              <a:rPr lang="fr-FR" noProof="0" dirty="0"/>
              <a:t>20XX</a:t>
            </a:r>
          </a:p>
        </p:txBody>
      </p:sp>
      <p:sp>
        <p:nvSpPr>
          <p:cNvPr id="132" name="Espace réservé du texte 47">
            <a:extLst>
              <a:ext uri="{FF2B5EF4-FFF2-40B4-BE49-F238E27FC236}">
                <a16:creationId xmlns:a16="http://schemas.microsoft.com/office/drawing/2014/main" id="{03B8B604-1193-4627-A082-F0D9A60542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56774" y="3587675"/>
            <a:ext cx="1260000" cy="243215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1600" b="0" i="1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fr-FR" noProof="0" dirty="0"/>
              <a:t>Mois</a:t>
            </a:r>
          </a:p>
        </p:txBody>
      </p:sp>
      <p:sp>
        <p:nvSpPr>
          <p:cNvPr id="133" name="Espace réservé du texte 45">
            <a:extLst>
              <a:ext uri="{FF2B5EF4-FFF2-40B4-BE49-F238E27FC236}">
                <a16:creationId xmlns:a16="http://schemas.microsoft.com/office/drawing/2014/main" id="{BCD8CA83-EDAF-4BB0-B4B2-ACB5B3FABA5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71850" y="3121173"/>
            <a:ext cx="1260000" cy="593725"/>
          </a:xfrm>
        </p:spPr>
        <p:txBody>
          <a:bodyPr rtlCol="0" anchor="b" anchorCtr="0"/>
          <a:lstStyle>
            <a:lvl1pPr marL="0" indent="0" algn="ctr">
              <a:buNone/>
              <a:defRPr lang="ru-RU" sz="3000" b="1" i="0" kern="1200" dirty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 rtl="0"/>
            <a:r>
              <a:rPr lang="fr-FR" noProof="0" dirty="0"/>
              <a:t>20XX</a:t>
            </a:r>
          </a:p>
        </p:txBody>
      </p:sp>
      <p:sp>
        <p:nvSpPr>
          <p:cNvPr id="134" name="Espace réservé du texte 47">
            <a:extLst>
              <a:ext uri="{FF2B5EF4-FFF2-40B4-BE49-F238E27FC236}">
                <a16:creationId xmlns:a16="http://schemas.microsoft.com/office/drawing/2014/main" id="{9E430891-2780-4B5A-85BC-72B88447903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71850" y="3587675"/>
            <a:ext cx="1260000" cy="243215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1600" b="0" i="1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fr-FR" noProof="0" dirty="0"/>
              <a:t>Mois</a:t>
            </a:r>
          </a:p>
        </p:txBody>
      </p:sp>
      <p:cxnSp>
        <p:nvCxnSpPr>
          <p:cNvPr id="135" name="Connecteur droit 134">
            <a:extLst>
              <a:ext uri="{FF2B5EF4-FFF2-40B4-BE49-F238E27FC236}">
                <a16:creationId xmlns:a16="http://schemas.microsoft.com/office/drawing/2014/main" id="{AA3E97EF-FE6B-480C-959B-7280D4585FF1}"/>
              </a:ext>
            </a:extLst>
          </p:cNvPr>
          <p:cNvCxnSpPr/>
          <p:nvPr userDrawn="1"/>
        </p:nvCxnSpPr>
        <p:spPr>
          <a:xfrm>
            <a:off x="1327206" y="4723438"/>
            <a:ext cx="1463040" cy="0"/>
          </a:xfrm>
          <a:prstGeom prst="line">
            <a:avLst/>
          </a:prstGeom>
          <a:ln w="18034"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necteur droit 137">
            <a:extLst>
              <a:ext uri="{FF2B5EF4-FFF2-40B4-BE49-F238E27FC236}">
                <a16:creationId xmlns:a16="http://schemas.microsoft.com/office/drawing/2014/main" id="{0F3B62EE-A564-46ED-B447-638921DB62E8}"/>
              </a:ext>
            </a:extLst>
          </p:cNvPr>
          <p:cNvCxnSpPr/>
          <p:nvPr userDrawn="1"/>
        </p:nvCxnSpPr>
        <p:spPr>
          <a:xfrm>
            <a:off x="9389110" y="4720097"/>
            <a:ext cx="1463040" cy="0"/>
          </a:xfrm>
          <a:prstGeom prst="line">
            <a:avLst/>
          </a:prstGeom>
          <a:ln w="18034"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cteur droit 140">
            <a:extLst>
              <a:ext uri="{FF2B5EF4-FFF2-40B4-BE49-F238E27FC236}">
                <a16:creationId xmlns:a16="http://schemas.microsoft.com/office/drawing/2014/main" id="{ED3A1797-7173-43F0-96BB-5B2509B07D40}"/>
              </a:ext>
            </a:extLst>
          </p:cNvPr>
          <p:cNvCxnSpPr/>
          <p:nvPr userDrawn="1"/>
        </p:nvCxnSpPr>
        <p:spPr>
          <a:xfrm>
            <a:off x="3342682" y="4720097"/>
            <a:ext cx="1463040" cy="0"/>
          </a:xfrm>
          <a:prstGeom prst="line">
            <a:avLst/>
          </a:prstGeom>
          <a:ln w="18034"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cteur droit 143">
            <a:extLst>
              <a:ext uri="{FF2B5EF4-FFF2-40B4-BE49-F238E27FC236}">
                <a16:creationId xmlns:a16="http://schemas.microsoft.com/office/drawing/2014/main" id="{8F57D6FD-153E-4271-A26B-6B7B47B56BC4}"/>
              </a:ext>
            </a:extLst>
          </p:cNvPr>
          <p:cNvCxnSpPr/>
          <p:nvPr userDrawn="1"/>
        </p:nvCxnSpPr>
        <p:spPr>
          <a:xfrm>
            <a:off x="5358158" y="4720097"/>
            <a:ext cx="1463040" cy="0"/>
          </a:xfrm>
          <a:prstGeom prst="line">
            <a:avLst/>
          </a:prstGeom>
          <a:ln w="18034"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cteur droit 146">
            <a:extLst>
              <a:ext uri="{FF2B5EF4-FFF2-40B4-BE49-F238E27FC236}">
                <a16:creationId xmlns:a16="http://schemas.microsoft.com/office/drawing/2014/main" id="{2DECBFAE-DE37-481F-AC90-D235D81CA640}"/>
              </a:ext>
            </a:extLst>
          </p:cNvPr>
          <p:cNvCxnSpPr/>
          <p:nvPr userDrawn="1"/>
        </p:nvCxnSpPr>
        <p:spPr>
          <a:xfrm>
            <a:off x="7373634" y="4719186"/>
            <a:ext cx="1463040" cy="0"/>
          </a:xfrm>
          <a:prstGeom prst="line">
            <a:avLst/>
          </a:prstGeom>
          <a:ln w="18034"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Espace réservé d’image 60">
            <a:extLst>
              <a:ext uri="{FF2B5EF4-FFF2-40B4-BE49-F238E27FC236}">
                <a16:creationId xmlns:a16="http://schemas.microsoft.com/office/drawing/2014/main" id="{AC1E6DBA-4961-406D-AC16-A1FBE347F6B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564650" y="869401"/>
            <a:ext cx="969264" cy="969264"/>
          </a:xfrm>
          <a:prstGeom prst="ellipse">
            <a:avLst/>
          </a:prstGeo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152" name="Espace réservé du texte 150">
            <a:extLst>
              <a:ext uri="{FF2B5EF4-FFF2-40B4-BE49-F238E27FC236}">
                <a16:creationId xmlns:a16="http://schemas.microsoft.com/office/drawing/2014/main" id="{AF955F46-550D-4FBD-949A-CAB1780A818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21726" y="4789893"/>
            <a:ext cx="1674000" cy="1151441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155" name="Espace réservé du texte 153">
            <a:extLst>
              <a:ext uri="{FF2B5EF4-FFF2-40B4-BE49-F238E27FC236}">
                <a16:creationId xmlns:a16="http://schemas.microsoft.com/office/drawing/2014/main" id="{7EA772E2-9F56-4EFF-9C41-27E673E9051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48994" y="4174899"/>
            <a:ext cx="1800000" cy="581767"/>
          </a:xfrm>
        </p:spPr>
        <p:txBody>
          <a:bodyPr rtlCol="0">
            <a:noAutofit/>
          </a:bodyPr>
          <a:lstStyle>
            <a:lvl1pPr marL="0" indent="0" algn="ctr">
              <a:buNone/>
              <a:defRPr sz="2500" b="1" i="0">
                <a:solidFill>
                  <a:srgbClr val="313650"/>
                </a:solidFill>
                <a:latin typeface="+mj-lt"/>
              </a:defRPr>
            </a:lvl1pPr>
            <a:lvl2pPr marL="457200" indent="0" algn="ctr">
              <a:buNone/>
              <a:defRPr sz="3000">
                <a:latin typeface="+mj-lt"/>
              </a:defRPr>
            </a:lvl2pPr>
            <a:lvl3pPr marL="914400" indent="0" algn="ctr">
              <a:buNone/>
              <a:defRPr sz="3000">
                <a:latin typeface="+mj-lt"/>
              </a:defRPr>
            </a:lvl3pPr>
            <a:lvl4pPr marL="1371600" indent="0" algn="ctr">
              <a:buNone/>
              <a:defRPr sz="3000">
                <a:latin typeface="+mj-lt"/>
              </a:defRPr>
            </a:lvl4pPr>
            <a:lvl5pPr marL="1828800" indent="0" algn="ctr">
              <a:buNone/>
              <a:defRPr sz="3000">
                <a:latin typeface="+mj-lt"/>
              </a:defRPr>
            </a:lvl5pPr>
          </a:lstStyle>
          <a:p>
            <a:pPr lvl="0" rtl="0"/>
            <a:r>
              <a:rPr lang="fr-FR" noProof="0" dirty="0"/>
              <a:t>Étape 1</a:t>
            </a:r>
          </a:p>
        </p:txBody>
      </p:sp>
      <p:sp>
        <p:nvSpPr>
          <p:cNvPr id="156" name="Espace réservé du texte 150">
            <a:extLst>
              <a:ext uri="{FF2B5EF4-FFF2-40B4-BE49-F238E27FC236}">
                <a16:creationId xmlns:a16="http://schemas.microsoft.com/office/drawing/2014/main" id="{9E3D3168-A898-4150-AF7E-862B31691E1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285235" y="4789893"/>
            <a:ext cx="1674000" cy="1151441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157" name="Espace réservé du texte 153">
            <a:extLst>
              <a:ext uri="{FF2B5EF4-FFF2-40B4-BE49-F238E27FC236}">
                <a16:creationId xmlns:a16="http://schemas.microsoft.com/office/drawing/2014/main" id="{BA9C2567-2AF9-4A73-8B7C-5B63B5C2B63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217698" y="4174899"/>
            <a:ext cx="1800000" cy="581767"/>
          </a:xfrm>
        </p:spPr>
        <p:txBody>
          <a:bodyPr rtlCol="0">
            <a:noAutofit/>
          </a:bodyPr>
          <a:lstStyle>
            <a:lvl1pPr marL="0" indent="0" algn="ctr">
              <a:buNone/>
              <a:defRPr sz="2500" b="1" i="0">
                <a:solidFill>
                  <a:srgbClr val="313650"/>
                </a:solidFill>
                <a:latin typeface="+mj-lt"/>
              </a:defRPr>
            </a:lvl1pPr>
            <a:lvl2pPr marL="457200" indent="0" algn="ctr">
              <a:buNone/>
              <a:defRPr sz="3000">
                <a:latin typeface="+mj-lt"/>
              </a:defRPr>
            </a:lvl2pPr>
            <a:lvl3pPr marL="914400" indent="0" algn="ctr">
              <a:buNone/>
              <a:defRPr sz="3000">
                <a:latin typeface="+mj-lt"/>
              </a:defRPr>
            </a:lvl3pPr>
            <a:lvl4pPr marL="1371600" indent="0" algn="ctr">
              <a:buNone/>
              <a:defRPr sz="3000">
                <a:latin typeface="+mj-lt"/>
              </a:defRPr>
            </a:lvl4pPr>
            <a:lvl5pPr marL="1828800" indent="0" algn="ctr">
              <a:buNone/>
              <a:defRPr sz="3000">
                <a:latin typeface="+mj-lt"/>
              </a:defRPr>
            </a:lvl5pPr>
          </a:lstStyle>
          <a:p>
            <a:pPr lvl="0" rtl="0"/>
            <a:r>
              <a:rPr lang="fr-FR" noProof="0" dirty="0"/>
              <a:t>Étape 5</a:t>
            </a:r>
          </a:p>
        </p:txBody>
      </p:sp>
      <p:sp>
        <p:nvSpPr>
          <p:cNvPr id="158" name="Espace réservé du texte 150">
            <a:extLst>
              <a:ext uri="{FF2B5EF4-FFF2-40B4-BE49-F238E27FC236}">
                <a16:creationId xmlns:a16="http://schemas.microsoft.com/office/drawing/2014/main" id="{DA2B3D14-3067-45E6-9BBE-133B7365D72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237603" y="4789893"/>
            <a:ext cx="1674000" cy="1151441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159" name="Espace réservé du texte 153">
            <a:extLst>
              <a:ext uri="{FF2B5EF4-FFF2-40B4-BE49-F238E27FC236}">
                <a16:creationId xmlns:a16="http://schemas.microsoft.com/office/drawing/2014/main" id="{AD3DE571-16BA-4C29-B339-2DE7A54C115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166170" y="4174899"/>
            <a:ext cx="1800000" cy="581767"/>
          </a:xfrm>
        </p:spPr>
        <p:txBody>
          <a:bodyPr rtlCol="0">
            <a:noAutofit/>
          </a:bodyPr>
          <a:lstStyle>
            <a:lvl1pPr marL="0" indent="0" algn="ctr">
              <a:buNone/>
              <a:defRPr sz="2500" b="1" i="0">
                <a:solidFill>
                  <a:srgbClr val="313650"/>
                </a:solidFill>
                <a:latin typeface="+mj-lt"/>
              </a:defRPr>
            </a:lvl1pPr>
            <a:lvl2pPr marL="457200" indent="0" algn="ctr">
              <a:buNone/>
              <a:defRPr sz="3000">
                <a:latin typeface="+mj-lt"/>
              </a:defRPr>
            </a:lvl2pPr>
            <a:lvl3pPr marL="914400" indent="0" algn="ctr">
              <a:buNone/>
              <a:defRPr sz="3000">
                <a:latin typeface="+mj-lt"/>
              </a:defRPr>
            </a:lvl3pPr>
            <a:lvl4pPr marL="1371600" indent="0" algn="ctr">
              <a:buNone/>
              <a:defRPr sz="3000">
                <a:latin typeface="+mj-lt"/>
              </a:defRPr>
            </a:lvl4pPr>
            <a:lvl5pPr marL="1828800" indent="0" algn="ctr">
              <a:buNone/>
              <a:defRPr sz="3000">
                <a:latin typeface="+mj-lt"/>
              </a:defRPr>
            </a:lvl5pPr>
          </a:lstStyle>
          <a:p>
            <a:pPr lvl="0" rtl="0"/>
            <a:r>
              <a:rPr lang="fr-FR" noProof="0" dirty="0"/>
              <a:t>Étape 2</a:t>
            </a:r>
          </a:p>
        </p:txBody>
      </p:sp>
      <p:sp>
        <p:nvSpPr>
          <p:cNvPr id="160" name="Espace réservé du texte 150">
            <a:extLst>
              <a:ext uri="{FF2B5EF4-FFF2-40B4-BE49-F238E27FC236}">
                <a16:creationId xmlns:a16="http://schemas.microsoft.com/office/drawing/2014/main" id="{D9FE4127-9BA3-4B00-9BBC-67A05E58DA7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253480" y="4789893"/>
            <a:ext cx="1674000" cy="1151441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161" name="Espace réservé du texte 153">
            <a:extLst>
              <a:ext uri="{FF2B5EF4-FFF2-40B4-BE49-F238E27FC236}">
                <a16:creationId xmlns:a16="http://schemas.microsoft.com/office/drawing/2014/main" id="{88D6F3B6-2D7F-49D3-96A4-AA7B23F2A64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83346" y="4174899"/>
            <a:ext cx="1800000" cy="581767"/>
          </a:xfrm>
        </p:spPr>
        <p:txBody>
          <a:bodyPr rtlCol="0">
            <a:noAutofit/>
          </a:bodyPr>
          <a:lstStyle>
            <a:lvl1pPr marL="0" indent="0" algn="ctr">
              <a:buNone/>
              <a:defRPr sz="2500" b="1" i="0">
                <a:solidFill>
                  <a:srgbClr val="313650"/>
                </a:solidFill>
                <a:latin typeface="+mj-lt"/>
              </a:defRPr>
            </a:lvl1pPr>
            <a:lvl2pPr marL="457200" indent="0" algn="ctr">
              <a:buNone/>
              <a:defRPr sz="3000">
                <a:latin typeface="+mj-lt"/>
              </a:defRPr>
            </a:lvl2pPr>
            <a:lvl3pPr marL="914400" indent="0" algn="ctr">
              <a:buNone/>
              <a:defRPr sz="3000">
                <a:latin typeface="+mj-lt"/>
              </a:defRPr>
            </a:lvl3pPr>
            <a:lvl4pPr marL="1371600" indent="0" algn="ctr">
              <a:buNone/>
              <a:defRPr sz="3000">
                <a:latin typeface="+mj-lt"/>
              </a:defRPr>
            </a:lvl4pPr>
            <a:lvl5pPr marL="1828800" indent="0" algn="ctr">
              <a:buNone/>
              <a:defRPr sz="3000">
                <a:latin typeface="+mj-lt"/>
              </a:defRPr>
            </a:lvl5pPr>
          </a:lstStyle>
          <a:p>
            <a:pPr lvl="0" rtl="0"/>
            <a:r>
              <a:rPr lang="fr-FR" noProof="0" dirty="0"/>
              <a:t>Étape 3</a:t>
            </a:r>
          </a:p>
        </p:txBody>
      </p:sp>
      <p:sp>
        <p:nvSpPr>
          <p:cNvPr id="162" name="Espace réservé du texte 150">
            <a:extLst>
              <a:ext uri="{FF2B5EF4-FFF2-40B4-BE49-F238E27FC236}">
                <a16:creationId xmlns:a16="http://schemas.microsoft.com/office/drawing/2014/main" id="{E6DF83B4-F73A-46B0-BC1D-074BF03B3B8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269357" y="4789893"/>
            <a:ext cx="1674000" cy="1151441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163" name="Espace réservé du texte 153">
            <a:extLst>
              <a:ext uri="{FF2B5EF4-FFF2-40B4-BE49-F238E27FC236}">
                <a16:creationId xmlns:a16="http://schemas.microsoft.com/office/drawing/2014/main" id="{45821A5A-E756-4A87-B0C8-A23317B4EFF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00522" y="4174899"/>
            <a:ext cx="1800000" cy="581767"/>
          </a:xfrm>
        </p:spPr>
        <p:txBody>
          <a:bodyPr rtlCol="0">
            <a:noAutofit/>
          </a:bodyPr>
          <a:lstStyle>
            <a:lvl1pPr marL="0" indent="0" algn="ctr">
              <a:buNone/>
              <a:defRPr sz="2500" b="1" i="0">
                <a:solidFill>
                  <a:srgbClr val="313650"/>
                </a:solidFill>
                <a:latin typeface="+mj-lt"/>
              </a:defRPr>
            </a:lvl1pPr>
            <a:lvl2pPr marL="457200" indent="0" algn="ctr">
              <a:buNone/>
              <a:defRPr sz="3000">
                <a:latin typeface="+mj-lt"/>
              </a:defRPr>
            </a:lvl2pPr>
            <a:lvl3pPr marL="914400" indent="0" algn="ctr">
              <a:buNone/>
              <a:defRPr sz="3000">
                <a:latin typeface="+mj-lt"/>
              </a:defRPr>
            </a:lvl3pPr>
            <a:lvl4pPr marL="1371600" indent="0" algn="ctr">
              <a:buNone/>
              <a:defRPr sz="3000">
                <a:latin typeface="+mj-lt"/>
              </a:defRPr>
            </a:lvl4pPr>
            <a:lvl5pPr marL="1828800" indent="0" algn="ctr">
              <a:buNone/>
              <a:defRPr sz="3000">
                <a:latin typeface="+mj-lt"/>
              </a:defRPr>
            </a:lvl5pPr>
          </a:lstStyle>
          <a:p>
            <a:pPr lvl="0" rtl="0"/>
            <a:r>
              <a:rPr lang="fr-FR" noProof="0" dirty="0"/>
              <a:t>Étape 4</a:t>
            </a:r>
          </a:p>
        </p:txBody>
      </p:sp>
    </p:spTree>
    <p:extLst>
      <p:ext uri="{BB962C8B-B14F-4D97-AF65-F5344CB8AC3E}">
        <p14:creationId xmlns:p14="http://schemas.microsoft.com/office/powerpoint/2010/main" val="1166011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1CA03A-9B19-42A5-B1A1-2AB0EE8F1106}" type="datetime1">
              <a:rPr lang="fr-FR" noProof="0" smtClean="0"/>
              <a:t>23/06/2022</a:t>
            </a:fld>
            <a:endParaRPr lang="fr-FR" noProof="0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862999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EF160-6382-495E-BC1B-EF4938E369A0}" type="datetimeFigureOut">
              <a:rPr lang="fr-FR"/>
              <a:pPr>
                <a:defRPr/>
              </a:pPr>
              <a:t>23/06/2022</a:t>
            </a:fld>
            <a:endParaRPr lang="fr-FR"/>
          </a:p>
        </p:txBody>
      </p:sp>
      <p:sp>
        <p:nvSpPr>
          <p:cNvPr id="5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A74C4-0C95-4331-ADD6-3E35CD95AF5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10639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gradFill>
          <a:gsLst>
            <a:gs pos="0">
              <a:srgbClr val="6DC4EB"/>
            </a:gs>
            <a:gs pos="100000">
              <a:srgbClr val="B093C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D564D3E-2C64-4EA1-99C5-8C7B61F50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359" y="531385"/>
            <a:ext cx="10874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25E388-636A-4D0C-AB30-33BA13085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7359" y="1991885"/>
            <a:ext cx="10874375" cy="3652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4AF14A-597F-44AE-80B0-B144BB6816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73231" y="5970595"/>
            <a:ext cx="2743200" cy="1531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chemeClr val="accent6"/>
                </a:solidFill>
              </a:defRPr>
            </a:lvl1pPr>
          </a:lstStyle>
          <a:p>
            <a:pPr rtl="0"/>
            <a:fld id="{390DCABE-841E-4409-B0BD-173083C91A45}" type="datetime1">
              <a:rPr lang="fr-FR" noProof="0" smtClean="0"/>
              <a:t>23/06/2022</a:t>
            </a:fld>
            <a:endParaRPr lang="fr-FR" noProof="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57AB79-2134-4814-844C-746644FF2E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01631" y="6059372"/>
            <a:ext cx="4114800" cy="237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chemeClr val="accent6"/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CA742E-225F-469E-ACDE-7765676EA9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06061" y="6059409"/>
            <a:ext cx="424543" cy="237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accent6"/>
                </a:solidFill>
              </a:defRPr>
            </a:lvl1pPr>
          </a:lstStyle>
          <a:p>
            <a:pPr rtl="0"/>
            <a:fld id="{AF24F759-2890-4717-B1AF-E04CADEEA4E9}" type="slidenum">
              <a:rPr lang="fr-FR" noProof="0" smtClean="0"/>
              <a:pPr/>
              <a:t>‹N°›</a:t>
            </a:fld>
            <a:r>
              <a:rPr lang="fr-FR" noProof="0" dirty="0"/>
              <a:t> </a:t>
            </a:r>
          </a:p>
        </p:txBody>
      </p:sp>
      <p:sp>
        <p:nvSpPr>
          <p:cNvPr id="7" name="Rectangle 6">
            <a:extLst>
              <a:ext uri="{FF2B5EF4-FFF2-40B4-BE49-F238E27FC236}">
                <a16:creationId xmlns:a16="http://schemas.microsoft.com/office/drawing/2014/main" id="{74F104FC-2D0E-4B96-AB5B-62EEB6DF0311}"/>
              </a:ext>
            </a:extLst>
          </p:cNvPr>
          <p:cNvSpPr/>
          <p:nvPr userDrawn="1"/>
        </p:nvSpPr>
        <p:spPr>
          <a:xfrm>
            <a:off x="481584" y="461772"/>
            <a:ext cx="11228832" cy="5934456"/>
          </a:xfrm>
          <a:prstGeom prst="rect">
            <a:avLst/>
          </a:prstGeom>
          <a:noFill/>
          <a:ln w="7239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60578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i="1" kern="1200">
          <a:solidFill>
            <a:srgbClr val="4C195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i="1" kern="1200">
          <a:solidFill>
            <a:srgbClr val="4C195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i="1" kern="1200">
          <a:solidFill>
            <a:srgbClr val="4C195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i="1" kern="1200">
          <a:solidFill>
            <a:srgbClr val="4C195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i="1" kern="1200">
          <a:solidFill>
            <a:srgbClr val="4C1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25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59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pipette qui s’égoutte dans une boîte de pétri">
            <a:extLst>
              <a:ext uri="{FF2B5EF4-FFF2-40B4-BE49-F238E27FC236}">
                <a16:creationId xmlns:a16="http://schemas.microsoft.com/office/drawing/2014/main" id="{AD5EFA86-59D3-41A9-819E-C704FF32C5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302" y="457200"/>
            <a:ext cx="7588885" cy="589965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58299" y="663447"/>
            <a:ext cx="3316440" cy="3506282"/>
          </a:xfrm>
        </p:spPr>
        <p:txBody>
          <a:bodyPr rtlCol="0" anchor="ctr">
            <a:norm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L’annonce Diagnostic dans la maladie d’Alzheimer </a:t>
            </a:r>
            <a:endParaRPr lang="fr-FR" sz="3600" dirty="0">
              <a:solidFill>
                <a:srgbClr val="FFFFFF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88600" y="4925366"/>
            <a:ext cx="3532551" cy="1431484"/>
          </a:xfrm>
          <a:noFill/>
        </p:spPr>
        <p:txBody>
          <a:bodyPr rtlCol="0" anchor="ctr">
            <a:normAutofit fontScale="92500" lnSpcReduction="20000"/>
          </a:bodyPr>
          <a:lstStyle/>
          <a:p>
            <a:pPr rtl="0"/>
            <a:r>
              <a:rPr lang="fr-FR" sz="1800" dirty="0">
                <a:solidFill>
                  <a:srgbClr val="FFFFFF">
                    <a:alpha val="75000"/>
                  </a:srgbClr>
                </a:solidFill>
              </a:rPr>
              <a:t>C</a:t>
            </a:r>
            <a:r>
              <a:rPr lang="fr-FR" sz="1100" dirty="0">
                <a:solidFill>
                  <a:srgbClr val="FFFFFF">
                    <a:alpha val="75000"/>
                  </a:srgbClr>
                </a:solidFill>
              </a:rPr>
              <a:t>indy </a:t>
            </a:r>
            <a:r>
              <a:rPr lang="fr-FR" sz="1400" dirty="0">
                <a:solidFill>
                  <a:srgbClr val="FFFFFF">
                    <a:alpha val="75000"/>
                  </a:srgbClr>
                </a:solidFill>
              </a:rPr>
              <a:t>menez – </a:t>
            </a:r>
          </a:p>
          <a:p>
            <a:pPr rtl="0"/>
            <a:r>
              <a:rPr lang="fr-FR" sz="1400" dirty="0">
                <a:solidFill>
                  <a:srgbClr val="FFFFFF">
                    <a:alpha val="75000"/>
                  </a:srgbClr>
                </a:solidFill>
              </a:rPr>
              <a:t>Neuropsychologue  </a:t>
            </a:r>
          </a:p>
          <a:p>
            <a:pPr rtl="0"/>
            <a:endParaRPr lang="fr-FR" sz="1400" dirty="0">
              <a:solidFill>
                <a:srgbClr val="FFFFFF">
                  <a:alpha val="75000"/>
                </a:srgbClr>
              </a:solidFill>
            </a:endParaRPr>
          </a:p>
          <a:p>
            <a:pPr rtl="0"/>
            <a:r>
              <a:rPr lang="fr-FR" sz="1400" dirty="0">
                <a:solidFill>
                  <a:srgbClr val="FFFFFF">
                    <a:alpha val="75000"/>
                  </a:srgbClr>
                </a:solidFill>
              </a:rPr>
              <a:t>C</a:t>
            </a:r>
            <a:r>
              <a:rPr lang="fr-FR" sz="1100" dirty="0">
                <a:solidFill>
                  <a:srgbClr val="FFFFFF">
                    <a:alpha val="75000"/>
                  </a:srgbClr>
                </a:solidFill>
              </a:rPr>
              <a:t>assandra</a:t>
            </a:r>
            <a:r>
              <a:rPr lang="fr-FR" sz="1300" dirty="0">
                <a:solidFill>
                  <a:srgbClr val="FFFFFF">
                    <a:alpha val="75000"/>
                  </a:srgbClr>
                </a:solidFill>
              </a:rPr>
              <a:t> </a:t>
            </a:r>
            <a:r>
              <a:rPr lang="fr-FR" sz="1400" dirty="0">
                <a:solidFill>
                  <a:srgbClr val="FFFFFF">
                    <a:alpha val="75000"/>
                  </a:srgbClr>
                </a:solidFill>
              </a:rPr>
              <a:t>rubin – Stagiaire</a:t>
            </a:r>
          </a:p>
          <a:p>
            <a:pPr rtl="0"/>
            <a:r>
              <a:rPr lang="fr-FR" sz="1400" dirty="0">
                <a:solidFill>
                  <a:srgbClr val="FFFFFF">
                    <a:alpha val="75000"/>
                  </a:srgbClr>
                </a:solidFill>
              </a:rPr>
              <a:t> Neuropsychologue </a:t>
            </a:r>
            <a:endParaRPr lang="fr-FR" sz="1800" dirty="0">
              <a:solidFill>
                <a:srgbClr val="FFFFFF">
                  <a:alpha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003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altLang="fr-FR" dirty="0">
                <a:solidFill>
                  <a:schemeClr val="tx2">
                    <a:satMod val="130000"/>
                  </a:schemeClr>
                </a:solidFill>
              </a:rPr>
              <a:t>Education thérapeutique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83464">
              <a:buFont typeface="Arial" charset="0"/>
              <a:buChar char="•"/>
              <a:defRPr/>
            </a:pPr>
            <a:endParaRPr lang="fr-FR" sz="2400" i="0" dirty="0"/>
          </a:p>
          <a:p>
            <a:pPr marL="365760" indent="-283464">
              <a:buFont typeface="Arial" charset="0"/>
              <a:buChar char="•"/>
              <a:defRPr/>
            </a:pPr>
            <a:r>
              <a:rPr lang="fr-FR" sz="2400" i="0" dirty="0"/>
              <a:t>« Un processus continu, faisant partie intégrante du soin »</a:t>
            </a:r>
          </a:p>
          <a:p>
            <a:pPr marL="365760" indent="-283464">
              <a:buFont typeface="Arial" charset="0"/>
              <a:buChar char="•"/>
              <a:defRPr/>
            </a:pPr>
            <a:endParaRPr lang="fr-FR" sz="2400" i="0" dirty="0"/>
          </a:p>
          <a:p>
            <a:pPr marL="365760" indent="-283464">
              <a:buFont typeface="Arial" charset="0"/>
              <a:buChar char="•"/>
              <a:defRPr/>
            </a:pPr>
            <a:r>
              <a:rPr lang="fr-FR" sz="2400" i="0" dirty="0"/>
              <a:t>Il vise à rendre le patient capable d’acquérir les ressources nécessaires pour gérer sa vie avec la maladie de façon optimale</a:t>
            </a:r>
          </a:p>
          <a:p>
            <a:pPr marL="365760" indent="-283464">
              <a:buFont typeface="Arial" charset="0"/>
              <a:buChar char="•"/>
              <a:defRPr/>
            </a:pPr>
            <a:endParaRPr lang="fr-FR" dirty="0"/>
          </a:p>
          <a:p>
            <a:pPr marL="82296" indent="0">
              <a:buNone/>
              <a:defRPr/>
            </a:pPr>
            <a:endParaRPr lang="fr-FR" dirty="0"/>
          </a:p>
          <a:p>
            <a:pPr marL="365760" indent="-283464">
              <a:buFont typeface="Arial" charset="0"/>
              <a:buChar char="•"/>
              <a:defRPr/>
            </a:pPr>
            <a:endParaRPr lang="fr-FR" dirty="0"/>
          </a:p>
          <a:p>
            <a:pPr marL="365760" lvl="1" indent="-283464">
              <a:spcBef>
                <a:spcPts val="600"/>
              </a:spcBef>
              <a:buSzPct val="80000"/>
              <a:buFont typeface="Arial" charset="0"/>
              <a:buChar char="•"/>
              <a:defRPr/>
            </a:pPr>
            <a:r>
              <a:rPr lang="fr-FR" altLang="fr-FR" sz="3200" dirty="0"/>
              <a:t>≠ information </a:t>
            </a:r>
            <a:endParaRPr lang="fr-FR" dirty="0"/>
          </a:p>
          <a:p>
            <a:pPr marL="0" indent="0">
              <a:buNone/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6084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6DC4EB"/>
            </a:gs>
            <a:gs pos="100000">
              <a:srgbClr val="B093C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434DEAEB-413E-D35B-5132-A28EF7F40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8490" y="464025"/>
            <a:ext cx="11297587" cy="1077936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>
                <a:solidFill>
                  <a:schemeClr val="accent3"/>
                </a:solidFill>
              </a:rPr>
              <a:t/>
            </a:r>
            <a:br>
              <a:rPr lang="fr-FR" dirty="0">
                <a:solidFill>
                  <a:schemeClr val="accent3"/>
                </a:solidFill>
              </a:rPr>
            </a:br>
            <a:r>
              <a:rPr lang="fr-FR" dirty="0">
                <a:solidFill>
                  <a:schemeClr val="accent3"/>
                </a:solidFill>
              </a:rPr>
              <a:t/>
            </a:r>
            <a:br>
              <a:rPr lang="fr-FR" dirty="0">
                <a:solidFill>
                  <a:schemeClr val="accent3"/>
                </a:solidFill>
              </a:rPr>
            </a:br>
            <a:r>
              <a:rPr lang="fr-FR" dirty="0">
                <a:solidFill>
                  <a:schemeClr val="accent3"/>
                </a:solidFill>
              </a:rPr>
              <a:t/>
            </a:r>
            <a:br>
              <a:rPr lang="fr-FR" dirty="0">
                <a:solidFill>
                  <a:schemeClr val="accent3"/>
                </a:solidFill>
              </a:rPr>
            </a:br>
            <a:r>
              <a:rPr lang="fr-FR" sz="4900" dirty="0">
                <a:solidFill>
                  <a:schemeClr val="accent3"/>
                </a:solidFill>
              </a:rPr>
              <a:t>ETP : MNESIS</a:t>
            </a:r>
            <a:r>
              <a:rPr lang="fr-FR" altLang="fr-FR" dirty="0"/>
              <a:t/>
            </a:r>
            <a:br>
              <a:rPr lang="fr-FR" altLang="fr-FR" dirty="0"/>
            </a:br>
            <a:endParaRPr lang="fr-FR" dirty="0"/>
          </a:p>
        </p:txBody>
      </p:sp>
      <p:sp>
        <p:nvSpPr>
          <p:cNvPr id="11" name="Sous-titre 10">
            <a:extLst>
              <a:ext uri="{FF2B5EF4-FFF2-40B4-BE49-F238E27FC236}">
                <a16:creationId xmlns:a16="http://schemas.microsoft.com/office/drawing/2014/main" id="{21D0429E-80F1-BA93-0315-E445281BB7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6061" y="1630736"/>
            <a:ext cx="11297586" cy="4319687"/>
          </a:xfrm>
        </p:spPr>
        <p:txBody>
          <a:bodyPr>
            <a:normAutofit/>
          </a:bodyPr>
          <a:lstStyle/>
          <a:p>
            <a:r>
              <a:rPr lang="fr-FR" sz="3200" b="1" i="0" cap="none" dirty="0">
                <a:solidFill>
                  <a:srgbClr val="9E005D"/>
                </a:solidFill>
                <a:latin typeface="Century Gothic"/>
                <a:ea typeface="+mj-ea"/>
                <a:cs typeface="+mj-cs"/>
              </a:rPr>
              <a:t>M</a:t>
            </a:r>
            <a:r>
              <a:rPr lang="fr-FR" sz="3200" b="1" i="0" cap="none" dirty="0">
                <a:solidFill>
                  <a:srgbClr val="313650">
                    <a:lumMod val="75000"/>
                    <a:lumOff val="25000"/>
                  </a:srgbClr>
                </a:solidFill>
                <a:latin typeface="Century Gothic"/>
                <a:ea typeface="+mj-ea"/>
                <a:cs typeface="+mj-cs"/>
              </a:rPr>
              <a:t>aladies </a:t>
            </a:r>
            <a:r>
              <a:rPr lang="fr-FR" sz="3200" b="1" i="0" cap="none" dirty="0">
                <a:solidFill>
                  <a:srgbClr val="9E005D"/>
                </a:solidFill>
                <a:latin typeface="Century Gothic"/>
                <a:ea typeface="+mj-ea"/>
                <a:cs typeface="+mj-cs"/>
              </a:rPr>
              <a:t>N</a:t>
            </a:r>
            <a:r>
              <a:rPr lang="fr-FR" sz="3200" b="1" i="0" cap="none" dirty="0">
                <a:solidFill>
                  <a:srgbClr val="313650">
                    <a:lumMod val="75000"/>
                    <a:lumOff val="25000"/>
                  </a:srgbClr>
                </a:solidFill>
                <a:latin typeface="Century Gothic"/>
                <a:ea typeface="+mj-ea"/>
                <a:cs typeface="+mj-cs"/>
              </a:rPr>
              <a:t>eurodégénératives : </a:t>
            </a:r>
            <a:r>
              <a:rPr lang="fr-FR" sz="3200" b="1" i="0" cap="none" dirty="0">
                <a:solidFill>
                  <a:srgbClr val="9E005D"/>
                </a:solidFill>
                <a:latin typeface="Century Gothic"/>
                <a:ea typeface="+mj-ea"/>
                <a:cs typeface="+mj-cs"/>
              </a:rPr>
              <a:t>E</a:t>
            </a:r>
            <a:r>
              <a:rPr lang="fr-FR" sz="3200" b="1" i="0" cap="none" dirty="0">
                <a:solidFill>
                  <a:srgbClr val="313650">
                    <a:lumMod val="75000"/>
                    <a:lumOff val="25000"/>
                  </a:srgbClr>
                </a:solidFill>
                <a:latin typeface="Century Gothic"/>
                <a:ea typeface="+mj-ea"/>
                <a:cs typeface="+mj-cs"/>
              </a:rPr>
              <a:t>ducation, </a:t>
            </a:r>
            <a:r>
              <a:rPr lang="fr-FR" sz="3200" b="1" i="0" cap="none" dirty="0">
                <a:solidFill>
                  <a:srgbClr val="9E005D"/>
                </a:solidFill>
                <a:latin typeface="Century Gothic"/>
                <a:ea typeface="+mj-ea"/>
                <a:cs typeface="+mj-cs"/>
              </a:rPr>
              <a:t>S</a:t>
            </a:r>
            <a:r>
              <a:rPr lang="fr-FR" sz="3200" b="1" i="0" cap="none" dirty="0">
                <a:solidFill>
                  <a:srgbClr val="313650">
                    <a:lumMod val="75000"/>
                    <a:lumOff val="25000"/>
                  </a:srgbClr>
                </a:solidFill>
                <a:latin typeface="Century Gothic"/>
                <a:ea typeface="+mj-ea"/>
                <a:cs typeface="+mj-cs"/>
              </a:rPr>
              <a:t>timulation et </a:t>
            </a:r>
            <a:r>
              <a:rPr lang="fr-FR" sz="3200" b="1" i="0" cap="none" dirty="0">
                <a:solidFill>
                  <a:srgbClr val="9E005D"/>
                </a:solidFill>
                <a:latin typeface="Century Gothic"/>
                <a:ea typeface="+mj-ea"/>
                <a:cs typeface="+mj-cs"/>
              </a:rPr>
              <a:t>I</a:t>
            </a:r>
            <a:r>
              <a:rPr lang="fr-FR" sz="3200" b="1" i="0" cap="none" dirty="0">
                <a:solidFill>
                  <a:srgbClr val="313650">
                    <a:lumMod val="75000"/>
                    <a:lumOff val="25000"/>
                  </a:srgbClr>
                </a:solidFill>
                <a:latin typeface="Century Gothic"/>
                <a:ea typeface="+mj-ea"/>
                <a:cs typeface="+mj-cs"/>
              </a:rPr>
              <a:t>nteractions </a:t>
            </a:r>
            <a:r>
              <a:rPr lang="fr-FR" sz="3200" b="1" i="0" cap="none" dirty="0">
                <a:solidFill>
                  <a:srgbClr val="9E005D"/>
                </a:solidFill>
                <a:latin typeface="Century Gothic"/>
                <a:ea typeface="+mj-ea"/>
                <a:cs typeface="+mj-cs"/>
              </a:rPr>
              <a:t>S</a:t>
            </a:r>
            <a:r>
              <a:rPr lang="fr-FR" sz="3200" b="1" i="0" cap="none" dirty="0">
                <a:solidFill>
                  <a:srgbClr val="313650">
                    <a:lumMod val="75000"/>
                    <a:lumOff val="25000"/>
                  </a:srgbClr>
                </a:solidFill>
                <a:latin typeface="Century Gothic"/>
                <a:ea typeface="+mj-ea"/>
                <a:cs typeface="+mj-cs"/>
              </a:rPr>
              <a:t>ociales</a:t>
            </a:r>
          </a:p>
          <a:p>
            <a:endParaRPr lang="fr-FR" sz="2400" b="1" dirty="0">
              <a:solidFill>
                <a:schemeClr val="tx1"/>
              </a:solidFill>
            </a:endParaRPr>
          </a:p>
          <a:p>
            <a:pPr marL="365760" lvl="0" indent="-283464">
              <a:buFont typeface="Arial" charset="0"/>
              <a:buChar char="•"/>
              <a:defRPr/>
            </a:pPr>
            <a:r>
              <a:rPr lang="fr-FR" sz="2400" i="0" cap="none" dirty="0">
                <a:solidFill>
                  <a:srgbClr val="4C1959"/>
                </a:solidFill>
              </a:rPr>
              <a:t>S’adresse aux patients atteints de maladies neurodégénératives de type MA ou apparentés à un stade débutant et leurs aidants</a:t>
            </a:r>
          </a:p>
          <a:p>
            <a:pPr marL="365760" lvl="0" indent="-283464">
              <a:buFont typeface="Arial" charset="0"/>
              <a:buChar char="•"/>
              <a:defRPr/>
            </a:pPr>
            <a:endParaRPr lang="fr-FR" sz="2400" b="1" cap="none" dirty="0">
              <a:solidFill>
                <a:srgbClr val="4C1959"/>
              </a:solidFill>
            </a:endParaRPr>
          </a:p>
          <a:p>
            <a:pPr marL="365760" lvl="0" indent="-283464">
              <a:buFont typeface="Arial" charset="0"/>
              <a:buChar char="•"/>
              <a:defRPr/>
            </a:pPr>
            <a:r>
              <a:rPr lang="fr-FR" sz="2400" i="0" cap="none" dirty="0">
                <a:solidFill>
                  <a:srgbClr val="4C1959"/>
                </a:solidFill>
              </a:rPr>
              <a:t>Va permettre de </a:t>
            </a:r>
            <a:r>
              <a:rPr lang="fr-FR" sz="2400" i="0" cap="none" dirty="0" err="1">
                <a:solidFill>
                  <a:srgbClr val="4C1959"/>
                </a:solidFill>
              </a:rPr>
              <a:t>co</a:t>
            </a:r>
            <a:r>
              <a:rPr lang="fr-FR" sz="2400" i="0" cap="none" dirty="0">
                <a:solidFill>
                  <a:srgbClr val="4C1959"/>
                </a:solidFill>
              </a:rPr>
              <a:t>-construire une nouvelle façon de vivre avec la maladie</a:t>
            </a:r>
            <a:endParaRPr lang="fr-FR" sz="2400" i="0" dirty="0">
              <a:solidFill>
                <a:schemeClr val="tx1"/>
              </a:solidFill>
            </a:endParaRPr>
          </a:p>
          <a:p>
            <a:endParaRPr lang="fr-FR" b="1" dirty="0">
              <a:solidFill>
                <a:schemeClr val="tx1"/>
              </a:solidFill>
            </a:endParaRPr>
          </a:p>
          <a:p>
            <a:pPr lvl="1" algn="l"/>
            <a:endParaRPr lang="fr-FR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E71097-F5EE-2A80-2357-A391D03FF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fr-FR" noProof="0" smtClean="0"/>
              <a:pPr/>
              <a:t>11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152911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6DC4EB"/>
            </a:gs>
            <a:gs pos="100000">
              <a:srgbClr val="B093C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434DEAEB-413E-D35B-5132-A28EF7F40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8490" y="464025"/>
            <a:ext cx="11297587" cy="1077936"/>
          </a:xfrm>
        </p:spPr>
        <p:txBody>
          <a:bodyPr>
            <a:normAutofit/>
          </a:bodyPr>
          <a:lstStyle/>
          <a:p>
            <a:pPr algn="ctr"/>
            <a:r>
              <a:rPr lang="fr-FR" dirty="0">
                <a:solidFill>
                  <a:schemeClr val="accent3"/>
                </a:solidFill>
              </a:rPr>
              <a:t>ETP : MNESIS</a:t>
            </a:r>
            <a:endParaRPr lang="fr-FR" dirty="0"/>
          </a:p>
        </p:txBody>
      </p:sp>
      <p:sp>
        <p:nvSpPr>
          <p:cNvPr id="11" name="Sous-titre 10">
            <a:extLst>
              <a:ext uri="{FF2B5EF4-FFF2-40B4-BE49-F238E27FC236}">
                <a16:creationId xmlns:a16="http://schemas.microsoft.com/office/drawing/2014/main" id="{21D0429E-80F1-BA93-0315-E445281BB7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6061" y="1630736"/>
            <a:ext cx="11297586" cy="4319687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fr-FR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800" b="1" dirty="0">
                <a:solidFill>
                  <a:schemeClr val="tx1"/>
                </a:solidFill>
              </a:rPr>
              <a:t>Les thématiques abordées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sz="18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sz="1800" b="1" dirty="0">
              <a:solidFill>
                <a:schemeClr val="tx1"/>
              </a:solidFill>
            </a:endParaRPr>
          </a:p>
          <a:p>
            <a:pPr marL="742950" lvl="1" indent="-285750" algn="l">
              <a:buFont typeface="Wingdings" panose="05000000000000000000" pitchFamily="2" charset="2"/>
              <a:buChar char="v"/>
            </a:pPr>
            <a:r>
              <a:rPr lang="fr-FR" sz="1800" b="1" dirty="0">
                <a:solidFill>
                  <a:schemeClr val="tx1"/>
                </a:solidFill>
              </a:rPr>
              <a:t>Voyage au cœur du cerveau </a:t>
            </a:r>
          </a:p>
          <a:p>
            <a:pPr lvl="1" algn="l"/>
            <a:endParaRPr lang="fr-FR" sz="1800" b="1" dirty="0">
              <a:solidFill>
                <a:schemeClr val="tx1"/>
              </a:solidFill>
            </a:endParaRPr>
          </a:p>
          <a:p>
            <a:pPr marL="742950" lvl="1" indent="-285750" algn="l">
              <a:buFont typeface="Wingdings" panose="05000000000000000000" pitchFamily="2" charset="2"/>
              <a:buChar char="v"/>
            </a:pPr>
            <a:r>
              <a:rPr lang="fr-FR" sz="1800" b="1" dirty="0">
                <a:solidFill>
                  <a:schemeClr val="tx1"/>
                </a:solidFill>
              </a:rPr>
              <a:t>J’apprivoise mes émotions/je prends soin de moi </a:t>
            </a:r>
          </a:p>
          <a:p>
            <a:pPr marL="742950" lvl="1" indent="-285750" algn="l">
              <a:buFont typeface="Wingdings" panose="05000000000000000000" pitchFamily="2" charset="2"/>
              <a:buChar char="v"/>
            </a:pPr>
            <a:endParaRPr lang="fr-FR" sz="1800" b="1" dirty="0">
              <a:solidFill>
                <a:schemeClr val="tx1"/>
              </a:solidFill>
            </a:endParaRPr>
          </a:p>
          <a:p>
            <a:pPr marL="742950" lvl="1" indent="-285750" algn="l">
              <a:buFont typeface="Wingdings" panose="05000000000000000000" pitchFamily="2" charset="2"/>
              <a:buChar char="v"/>
            </a:pPr>
            <a:r>
              <a:rPr lang="fr-FR" sz="1800" b="1" dirty="0">
                <a:solidFill>
                  <a:schemeClr val="tx1"/>
                </a:solidFill>
              </a:rPr>
              <a:t>Mon parcours de soins </a:t>
            </a:r>
          </a:p>
          <a:p>
            <a:pPr marL="742950" lvl="1" indent="-285750" algn="l">
              <a:buFont typeface="Wingdings" panose="05000000000000000000" pitchFamily="2" charset="2"/>
              <a:buChar char="v"/>
            </a:pPr>
            <a:endParaRPr lang="fr-FR" sz="1800" b="1" dirty="0">
              <a:solidFill>
                <a:schemeClr val="tx1"/>
              </a:solidFill>
            </a:endParaRPr>
          </a:p>
          <a:p>
            <a:pPr marL="742950" lvl="1" indent="-285750" algn="l">
              <a:buFont typeface="Wingdings" panose="05000000000000000000" pitchFamily="2" charset="2"/>
              <a:buChar char="v"/>
            </a:pPr>
            <a:r>
              <a:rPr lang="fr-FR" sz="1800" b="1" dirty="0">
                <a:solidFill>
                  <a:schemeClr val="tx1"/>
                </a:solidFill>
              </a:rPr>
              <a:t>Où puis-je trouver de l’aide </a:t>
            </a:r>
          </a:p>
          <a:p>
            <a:pPr marL="742950" lvl="1" indent="-285750" algn="l">
              <a:buFont typeface="Wingdings" panose="05000000000000000000" pitchFamily="2" charset="2"/>
              <a:buChar char="v"/>
            </a:pPr>
            <a:endParaRPr lang="fr-FR" sz="1800" b="1" dirty="0">
              <a:solidFill>
                <a:schemeClr val="tx1"/>
              </a:solidFill>
            </a:endParaRPr>
          </a:p>
          <a:p>
            <a:pPr marL="742950" lvl="1" indent="-285750" algn="l">
              <a:buFont typeface="Wingdings" panose="05000000000000000000" pitchFamily="2" charset="2"/>
              <a:buChar char="v"/>
            </a:pPr>
            <a:r>
              <a:rPr lang="fr-FR" sz="1800" b="1" dirty="0">
                <a:solidFill>
                  <a:schemeClr val="tx1"/>
                </a:solidFill>
              </a:rPr>
              <a:t>« Jeux » stimule ma mémoire </a:t>
            </a:r>
          </a:p>
          <a:p>
            <a:endParaRPr lang="fr-FR" b="1" dirty="0">
              <a:solidFill>
                <a:schemeClr val="tx1"/>
              </a:solidFill>
            </a:endParaRPr>
          </a:p>
          <a:p>
            <a:endParaRPr lang="fr-FR" b="1" dirty="0">
              <a:solidFill>
                <a:schemeClr val="tx1"/>
              </a:solidFill>
            </a:endParaRPr>
          </a:p>
          <a:p>
            <a:pPr lvl="1" algn="l"/>
            <a:endParaRPr lang="fr-FR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E71097-F5EE-2A80-2357-A391D03FF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fr-FR" noProof="0" smtClean="0"/>
              <a:pPr/>
              <a:t>12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835891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6DC4EB"/>
            </a:gs>
            <a:gs pos="100000">
              <a:srgbClr val="B093C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434DEAEB-413E-D35B-5132-A28EF7F40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8490" y="464025"/>
            <a:ext cx="11297587" cy="1077936"/>
          </a:xfrm>
        </p:spPr>
        <p:txBody>
          <a:bodyPr>
            <a:normAutofit/>
          </a:bodyPr>
          <a:lstStyle/>
          <a:p>
            <a:pPr algn="ctr"/>
            <a:r>
              <a:rPr lang="fr-FR" dirty="0">
                <a:solidFill>
                  <a:schemeClr val="accent3"/>
                </a:solidFill>
              </a:rPr>
              <a:t>SOUTIEN PSYCHOLOGIQUE</a:t>
            </a:r>
            <a:endParaRPr lang="fr-FR" dirty="0"/>
          </a:p>
        </p:txBody>
      </p:sp>
      <p:sp>
        <p:nvSpPr>
          <p:cNvPr id="11" name="Sous-titre 10">
            <a:extLst>
              <a:ext uri="{FF2B5EF4-FFF2-40B4-BE49-F238E27FC236}">
                <a16:creationId xmlns:a16="http://schemas.microsoft.com/office/drawing/2014/main" id="{21D0429E-80F1-BA93-0315-E445281BB7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6061" y="1630736"/>
            <a:ext cx="11297586" cy="4319687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fr-FR" b="1" dirty="0">
              <a:solidFill>
                <a:schemeClr val="tx1"/>
              </a:solidFill>
            </a:endParaRPr>
          </a:p>
          <a:p>
            <a:r>
              <a:rPr lang="fr-FR" b="1" dirty="0">
                <a:solidFill>
                  <a:schemeClr val="tx1"/>
                </a:solidFill>
              </a:rPr>
              <a:t>Dès la fin de la consultation d’annonce :</a:t>
            </a:r>
          </a:p>
          <a:p>
            <a:endParaRPr lang="fr-FR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chemeClr val="tx1"/>
                </a:solidFill>
              </a:rPr>
              <a:t>coordonnées d’une psychologue du </a:t>
            </a:r>
            <a:r>
              <a:rPr lang="fr-FR" b="1" dirty="0" err="1">
                <a:solidFill>
                  <a:schemeClr val="tx1"/>
                </a:solidFill>
              </a:rPr>
              <a:t>cmrr</a:t>
            </a:r>
            <a:endParaRPr lang="fr-FR" b="1" dirty="0">
              <a:solidFill>
                <a:schemeClr val="tx1"/>
              </a:solidFill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tx1"/>
                </a:solidFill>
              </a:rPr>
              <a:t>Temps de l’annonce souvent trop chargé émotionnellement</a:t>
            </a:r>
          </a:p>
          <a:p>
            <a:endParaRPr lang="fr-FR" b="1" dirty="0">
              <a:solidFill>
                <a:schemeClr val="tx1"/>
              </a:solidFill>
            </a:endParaRPr>
          </a:p>
          <a:p>
            <a:endParaRPr lang="fr-FR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chemeClr val="tx1"/>
                </a:solidFill>
              </a:rPr>
              <a:t>Rappel des patients à un mois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tx1"/>
                </a:solidFill>
              </a:rPr>
              <a:t>Évaluer l’impact de l’annonce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tx1"/>
                </a:solidFill>
              </a:rPr>
              <a:t>Répondre aux nouvelles questions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tx1"/>
                </a:solidFill>
              </a:rPr>
              <a:t>Voir ce qui a été mis en place en terme de PEC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E71097-F5EE-2A80-2357-A391D03FF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fr-FR" noProof="0" smtClean="0"/>
              <a:pPr/>
              <a:t>13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700816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6DC4EB"/>
            </a:gs>
            <a:gs pos="100000">
              <a:srgbClr val="B093C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434DEAEB-413E-D35B-5132-A28EF7F40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8490" y="464025"/>
            <a:ext cx="11297587" cy="1077936"/>
          </a:xfrm>
        </p:spPr>
        <p:txBody>
          <a:bodyPr>
            <a:normAutofit/>
          </a:bodyPr>
          <a:lstStyle/>
          <a:p>
            <a:pPr algn="ctr"/>
            <a:r>
              <a:rPr lang="fr-FR" dirty="0">
                <a:solidFill>
                  <a:schemeClr val="accent3"/>
                </a:solidFill>
              </a:rPr>
              <a:t>SOUTIEN PSYCHOLOGIQUE</a:t>
            </a:r>
            <a:endParaRPr lang="fr-FR" dirty="0"/>
          </a:p>
        </p:txBody>
      </p:sp>
      <p:sp>
        <p:nvSpPr>
          <p:cNvPr id="11" name="Sous-titre 10">
            <a:extLst>
              <a:ext uri="{FF2B5EF4-FFF2-40B4-BE49-F238E27FC236}">
                <a16:creationId xmlns:a16="http://schemas.microsoft.com/office/drawing/2014/main" id="{21D0429E-80F1-BA93-0315-E445281BB7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6061" y="1630736"/>
            <a:ext cx="11297586" cy="4319687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fr-FR" b="1" dirty="0">
              <a:solidFill>
                <a:schemeClr val="tx1"/>
              </a:solidFill>
            </a:endParaRPr>
          </a:p>
          <a:p>
            <a:r>
              <a:rPr lang="fr-FR" b="1" dirty="0">
                <a:solidFill>
                  <a:schemeClr val="tx1"/>
                </a:solidFill>
              </a:rPr>
              <a:t>rendez-vous pour une consultation de soutien :</a:t>
            </a:r>
          </a:p>
          <a:p>
            <a:endParaRPr lang="fr-FR" b="1" dirty="0">
              <a:solidFill>
                <a:schemeClr val="tx1"/>
              </a:solidFill>
            </a:endParaRPr>
          </a:p>
          <a:p>
            <a:endParaRPr lang="fr-FR" sz="1800" b="1" dirty="0">
              <a:solidFill>
                <a:schemeClr val="tx1"/>
              </a:solidFill>
            </a:endParaRPr>
          </a:p>
          <a:p>
            <a:pPr marL="742950" lvl="1" indent="-285750" algn="l">
              <a:buFont typeface="Wingdings" panose="05000000000000000000" pitchFamily="2" charset="2"/>
              <a:buChar char="v"/>
            </a:pPr>
            <a:r>
              <a:rPr lang="fr-FR" sz="1600" b="1" dirty="0">
                <a:solidFill>
                  <a:schemeClr val="tx1"/>
                </a:solidFill>
              </a:rPr>
              <a:t>Favoriser la parole, l’expression émotionnelle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sz="1800" b="1" dirty="0">
              <a:solidFill>
                <a:schemeClr val="tx1"/>
              </a:solidFill>
            </a:endParaRPr>
          </a:p>
          <a:p>
            <a:pPr marL="742950" lvl="1" indent="-285750" algn="l">
              <a:buFont typeface="Wingdings" panose="05000000000000000000" pitchFamily="2" charset="2"/>
              <a:buChar char="v"/>
            </a:pPr>
            <a:r>
              <a:rPr lang="fr-FR" sz="1600" b="1" dirty="0">
                <a:solidFill>
                  <a:schemeClr val="tx1"/>
                </a:solidFill>
              </a:rPr>
              <a:t>Apporter des conseils, des éléments de compréhensions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sz="1800" b="1" dirty="0">
              <a:solidFill>
                <a:schemeClr val="tx1"/>
              </a:solidFill>
            </a:endParaRPr>
          </a:p>
          <a:p>
            <a:pPr marL="742950" lvl="1" indent="-285750" algn="l">
              <a:buFont typeface="Wingdings" panose="05000000000000000000" pitchFamily="2" charset="2"/>
              <a:buChar char="v"/>
            </a:pPr>
            <a:r>
              <a:rPr lang="fr-FR" sz="1600" b="1" dirty="0">
                <a:solidFill>
                  <a:schemeClr val="tx1"/>
                </a:solidFill>
              </a:rPr>
              <a:t>Démarche d’élaboration et de projection dans l’avenir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sz="1800" b="1" dirty="0">
              <a:solidFill>
                <a:schemeClr val="tx1"/>
              </a:solidFill>
            </a:endParaRPr>
          </a:p>
          <a:p>
            <a:pPr marL="742950" lvl="1" indent="-285750" algn="l">
              <a:buFont typeface="Wingdings" panose="05000000000000000000" pitchFamily="2" charset="2"/>
              <a:buChar char="v"/>
            </a:pPr>
            <a:r>
              <a:rPr lang="fr-FR" sz="1600" b="1" dirty="0">
                <a:solidFill>
                  <a:schemeClr val="tx1"/>
                </a:solidFill>
              </a:rPr>
              <a:t>relais avec une psychologue extérieure à la démarche diagnostique</a:t>
            </a:r>
          </a:p>
          <a:p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E71097-F5EE-2A80-2357-A391D03FF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fr-FR" noProof="0" smtClean="0"/>
              <a:pPr/>
              <a:t>14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57095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6DC4EB"/>
            </a:gs>
            <a:gs pos="100000">
              <a:srgbClr val="B093C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434DEAEB-413E-D35B-5132-A28EF7F40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365" y="278713"/>
            <a:ext cx="11502304" cy="1541960"/>
          </a:xfrm>
        </p:spPr>
        <p:txBody>
          <a:bodyPr>
            <a:normAutofit/>
          </a:bodyPr>
          <a:lstStyle/>
          <a:p>
            <a:r>
              <a:rPr lang="fr-FR" dirty="0"/>
              <a:t>Conclusion </a:t>
            </a:r>
            <a:br>
              <a:rPr lang="fr-FR" dirty="0"/>
            </a:br>
            <a:endParaRPr lang="fr-FR" dirty="0"/>
          </a:p>
        </p:txBody>
      </p:sp>
      <p:sp>
        <p:nvSpPr>
          <p:cNvPr id="11" name="Sous-titre 10">
            <a:extLst>
              <a:ext uri="{FF2B5EF4-FFF2-40B4-BE49-F238E27FC236}">
                <a16:creationId xmlns:a16="http://schemas.microsoft.com/office/drawing/2014/main" id="{21D0429E-80F1-BA93-0315-E445281BB7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6061" y="2058273"/>
            <a:ext cx="11068678" cy="4001136"/>
          </a:xfrm>
        </p:spPr>
        <p:txBody>
          <a:bodyPr>
            <a:normAutofit/>
          </a:bodyPr>
          <a:lstStyle/>
          <a:p>
            <a:pPr marL="742950" lvl="1" indent="-285750" algn="l">
              <a:buFont typeface="Wingdings" panose="05000000000000000000" pitchFamily="2" charset="2"/>
              <a:buChar char="v"/>
            </a:pPr>
            <a:r>
              <a:rPr lang="fr-FR" sz="1600" b="1" dirty="0">
                <a:solidFill>
                  <a:schemeClr val="tx1"/>
                </a:solidFill>
              </a:rPr>
              <a:t>L’annonce du diagnostic est une nécessité et un droit pour le patient et sa famille</a:t>
            </a:r>
          </a:p>
          <a:p>
            <a:r>
              <a:rPr lang="fr-FR" sz="1800" b="1" dirty="0">
                <a:solidFill>
                  <a:schemeClr val="tx1"/>
                </a:solidFill>
              </a:rPr>
              <a:t> </a:t>
            </a:r>
          </a:p>
          <a:p>
            <a:pPr marL="742950" lvl="1" indent="-285750" algn="l">
              <a:buFont typeface="Wingdings" panose="05000000000000000000" pitchFamily="2" charset="2"/>
              <a:buChar char="v"/>
            </a:pPr>
            <a:r>
              <a:rPr lang="fr-FR" sz="1600" b="1" dirty="0">
                <a:solidFill>
                  <a:schemeClr val="tx1"/>
                </a:solidFill>
              </a:rPr>
              <a:t>Elle s’inscrit dans un processus de démarche diagnostique qui donne une origine et une explication aux déficits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sz="1800" b="1" dirty="0">
              <a:solidFill>
                <a:schemeClr val="tx1"/>
              </a:solidFill>
            </a:endParaRPr>
          </a:p>
          <a:p>
            <a:pPr marL="742950" lvl="1" indent="-285750" algn="l">
              <a:buFont typeface="Wingdings" panose="05000000000000000000" pitchFamily="2" charset="2"/>
              <a:buChar char="v"/>
            </a:pPr>
            <a:r>
              <a:rPr lang="fr-FR" sz="1600" b="1" dirty="0">
                <a:solidFill>
                  <a:schemeClr val="tx1"/>
                </a:solidFill>
              </a:rPr>
              <a:t>L’annonce = engagement de suivi de projet de soin et d’accompagnement</a:t>
            </a:r>
          </a:p>
          <a:p>
            <a:pPr marL="742950" lvl="1" indent="-285750" algn="l">
              <a:buFont typeface="Wingdings" panose="05000000000000000000" pitchFamily="2" charset="2"/>
              <a:buChar char="v"/>
            </a:pPr>
            <a:endParaRPr lang="fr-FR" sz="1600" b="1" dirty="0">
              <a:solidFill>
                <a:schemeClr val="tx1"/>
              </a:solidFill>
            </a:endParaRPr>
          </a:p>
          <a:p>
            <a:pPr marL="742950" lvl="1" indent="-285750" algn="l">
              <a:buFont typeface="Wingdings" panose="05000000000000000000" pitchFamily="2" charset="2"/>
              <a:buChar char="v"/>
            </a:pPr>
            <a:r>
              <a:rPr lang="fr-FR" sz="1600" b="1" dirty="0">
                <a:solidFill>
                  <a:schemeClr val="tx1"/>
                </a:solidFill>
              </a:rPr>
              <a:t>Laisser la place au temps = patient acteur de sa propre prise en charge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sz="1800" b="1" dirty="0">
              <a:solidFill>
                <a:schemeClr val="tx1"/>
              </a:solidFill>
            </a:endParaRPr>
          </a:p>
          <a:p>
            <a:pPr marL="742950" lvl="1" indent="-285750" algn="l">
              <a:buFont typeface="Wingdings" panose="05000000000000000000" pitchFamily="2" charset="2"/>
              <a:buChar char="v"/>
            </a:pPr>
            <a:r>
              <a:rPr lang="fr-FR" sz="1600" b="1" dirty="0">
                <a:solidFill>
                  <a:schemeClr val="tx1"/>
                </a:solidFill>
              </a:rPr>
              <a:t>S'adapter à chaque patient famille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sz="1800" b="1" dirty="0">
              <a:solidFill>
                <a:schemeClr val="tx1"/>
              </a:solidFill>
            </a:endParaRPr>
          </a:p>
          <a:p>
            <a:pPr marL="742950" lvl="1" indent="-285750" algn="l">
              <a:buFont typeface="Wingdings" panose="05000000000000000000" pitchFamily="2" charset="2"/>
              <a:buChar char="v"/>
            </a:pPr>
            <a:r>
              <a:rPr lang="fr-FR" sz="1600" b="1" dirty="0">
                <a:solidFill>
                  <a:schemeClr val="tx1"/>
                </a:solidFill>
              </a:rPr>
              <a:t>Reconnaitre les retentissements psychologiques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E71097-F5EE-2A80-2357-A391D03FF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fr-FR" noProof="0" smtClean="0"/>
              <a:pPr/>
              <a:t>15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500842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6DC4EB"/>
            </a:gs>
            <a:gs pos="100000">
              <a:srgbClr val="B093C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434DEAEB-413E-D35B-5132-A28EF7F40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365" y="278713"/>
            <a:ext cx="11502304" cy="1541960"/>
          </a:xfrm>
        </p:spPr>
        <p:txBody>
          <a:bodyPr>
            <a:normAutofit/>
          </a:bodyPr>
          <a:lstStyle/>
          <a:p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11" name="Sous-titre 10">
            <a:extLst>
              <a:ext uri="{FF2B5EF4-FFF2-40B4-BE49-F238E27FC236}">
                <a16:creationId xmlns:a16="http://schemas.microsoft.com/office/drawing/2014/main" id="{21D0429E-80F1-BA93-0315-E445281BB7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6061" y="2058273"/>
            <a:ext cx="11068678" cy="4001136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chemeClr val="accent3">
                    <a:lumMod val="75000"/>
                  </a:schemeClr>
                </a:solidFill>
              </a:rPr>
              <a:t>MERCI POUR VOTRE ATTENTION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E71097-F5EE-2A80-2357-A391D03FF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fr-FR" noProof="0" smtClean="0"/>
              <a:pPr/>
              <a:t>16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965727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23F869-3A51-4B92-B0C4-B22958C598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1582" y="560991"/>
            <a:ext cx="9683058" cy="1004057"/>
          </a:xfrm>
        </p:spPr>
        <p:txBody>
          <a:bodyPr rtlCol="0"/>
          <a:lstStyle/>
          <a:p>
            <a:pPr rtl="0"/>
            <a:r>
              <a:rPr lang="fr-FR" dirty="0"/>
              <a:t>Les étapes du diagnostic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766E226-2491-4875-B474-7A01921DDB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fr-FR" dirty="0"/>
              <a:t>Une difficulté pour tous, étape par étape ! 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F453F355-355D-4EA9-978E-A35A4E2F7CA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158726" y="3240449"/>
            <a:ext cx="1800000" cy="581767"/>
          </a:xfrm>
        </p:spPr>
        <p:txBody>
          <a:bodyPr rtlCol="0"/>
          <a:lstStyle/>
          <a:p>
            <a:pPr rtl="0"/>
            <a:r>
              <a:rPr lang="fr-FR" sz="2000" dirty="0">
                <a:solidFill>
                  <a:schemeClr val="tx1"/>
                </a:solidFill>
              </a:rPr>
              <a:t>Par qui ? 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DDDB262F-9F3C-4C5C-BA60-CCD1F8FF061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-FR" dirty="0">
                <a:solidFill>
                  <a:schemeClr val="tx2"/>
                </a:solidFill>
              </a:rPr>
              <a:t>Implication et personnes autours du diagnostic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1F036F3A-A388-4AE4-9CA9-338BFC3A221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237603" y="3239617"/>
            <a:ext cx="1673999" cy="581767"/>
          </a:xfrm>
        </p:spPr>
        <p:txBody>
          <a:bodyPr rtlCol="0"/>
          <a:lstStyle/>
          <a:p>
            <a:pPr rtl="0"/>
            <a:r>
              <a:rPr lang="fr-FR" sz="2000" dirty="0">
                <a:solidFill>
                  <a:schemeClr val="tx1"/>
                </a:solidFill>
              </a:rPr>
              <a:t>Pourquoi ? 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DF77A485-8E15-4824-8127-565F3BFC695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 rtlCol="0"/>
          <a:lstStyle/>
          <a:p>
            <a:pPr rtl="0"/>
            <a:r>
              <a:rPr lang="fr-FR" dirty="0">
                <a:solidFill>
                  <a:schemeClr val="tx2"/>
                </a:solidFill>
              </a:rPr>
              <a:t>Comprendre l’importance du diagnostic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F24D4ED9-50BC-4B4E-950C-0680483C685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428822" y="3187854"/>
            <a:ext cx="1334356" cy="471667"/>
          </a:xfrm>
        </p:spPr>
        <p:txBody>
          <a:bodyPr rtlCol="0"/>
          <a:lstStyle/>
          <a:p>
            <a:pPr rtl="0"/>
            <a:r>
              <a:rPr lang="fr-FR" sz="2000" dirty="0">
                <a:solidFill>
                  <a:schemeClr val="tx1"/>
                </a:solidFill>
              </a:rPr>
              <a:t>Quand ?</a:t>
            </a:r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DDA0C858-3571-4BC1-8998-A965A8F9067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 rtlCol="0"/>
          <a:lstStyle/>
          <a:p>
            <a:pPr rtl="0"/>
            <a:r>
              <a:rPr lang="fr-FR" dirty="0">
                <a:solidFill>
                  <a:schemeClr val="tx2"/>
                </a:solidFill>
              </a:rPr>
              <a:t>À quel moment annoncer une MA ? </a:t>
            </a:r>
          </a:p>
        </p:txBody>
      </p:sp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C1F38EEB-F5CB-4D43-BA30-67F805C3BB9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269357" y="3098182"/>
            <a:ext cx="1673998" cy="723202"/>
          </a:xfrm>
        </p:spPr>
        <p:txBody>
          <a:bodyPr rtlCol="0"/>
          <a:lstStyle/>
          <a:p>
            <a:pPr rtl="0"/>
            <a:r>
              <a:rPr lang="fr-FR" sz="2000" dirty="0">
                <a:solidFill>
                  <a:schemeClr val="tx1"/>
                </a:solidFill>
              </a:rPr>
              <a:t>A qui et comment ? </a:t>
            </a:r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23EBB68D-A226-474A-A745-453739C9042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 rtlCol="0"/>
          <a:lstStyle/>
          <a:p>
            <a:pPr rtl="0"/>
            <a:r>
              <a:rPr lang="fr-FR" dirty="0">
                <a:solidFill>
                  <a:schemeClr val="tx2"/>
                </a:solidFill>
              </a:rPr>
              <a:t>Les étapes aménagées en fonction du patient et de la famille 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4D1AE391-EF52-4CA1-952E-6B1AEA5EAC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194277" y="3168899"/>
            <a:ext cx="1800000" cy="581767"/>
          </a:xfrm>
        </p:spPr>
        <p:txBody>
          <a:bodyPr rtlCol="0"/>
          <a:lstStyle/>
          <a:p>
            <a:pPr rtl="0"/>
            <a:r>
              <a:rPr lang="fr-FR" sz="2000" dirty="0">
                <a:solidFill>
                  <a:schemeClr val="tx1"/>
                </a:solidFill>
              </a:rPr>
              <a:t>Et après l’annonce ? 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C4F62B3F-B9CA-4924-B160-3520765D90C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 rtlCol="0"/>
          <a:lstStyle/>
          <a:p>
            <a:pPr rtl="0"/>
            <a:r>
              <a:rPr lang="fr-FR" dirty="0">
                <a:solidFill>
                  <a:schemeClr val="tx2"/>
                </a:solidFill>
              </a:rPr>
              <a:t>Suivi et aides fournies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26AB7E-8EA6-475E-815F-06588D756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fr-FR" dirty="0"/>
              <a:t>0</a:t>
            </a:r>
            <a:fld id="{AF24F759-2890-4717-B1AF-E04CADEEA4E9}" type="slidenum">
              <a:rPr lang="fr-FR" smtClean="0"/>
              <a:t>2</a:t>
            </a:fld>
            <a:endParaRPr lang="fr-FR" dirty="0"/>
          </a:p>
        </p:txBody>
      </p:sp>
      <p:pic>
        <p:nvPicPr>
          <p:cNvPr id="49" name="Espace réservé pour une image  48" descr="Une image contenant tableau blanc&#10;&#10;Description générée automatiquement">
            <a:extLst>
              <a:ext uri="{FF2B5EF4-FFF2-40B4-BE49-F238E27FC236}">
                <a16:creationId xmlns:a16="http://schemas.microsoft.com/office/drawing/2014/main" id="{AD0B247B-CBE1-F4F9-EFE0-C86DE931482F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3"/>
          <a:srcRect l="352" r="352"/>
          <a:stretch>
            <a:fillRect/>
          </a:stretch>
        </p:blipFill>
        <p:spPr>
          <a:xfrm>
            <a:off x="10454640" y="759391"/>
            <a:ext cx="1079274" cy="1079274"/>
          </a:xfrm>
        </p:spPr>
      </p:pic>
    </p:spTree>
    <p:extLst>
      <p:ext uri="{BB962C8B-B14F-4D97-AF65-F5344CB8AC3E}">
        <p14:creationId xmlns:p14="http://schemas.microsoft.com/office/powerpoint/2010/main" val="2148606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6DC4EB"/>
            </a:gs>
            <a:gs pos="100000">
              <a:srgbClr val="B093C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434DEAEB-413E-D35B-5132-A28EF7F40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7398" y="560991"/>
            <a:ext cx="11068679" cy="980969"/>
          </a:xfrm>
        </p:spPr>
        <p:txBody>
          <a:bodyPr/>
          <a:lstStyle/>
          <a:p>
            <a:r>
              <a:rPr lang="fr-FR" dirty="0"/>
              <a:t>Par qui ? </a:t>
            </a:r>
          </a:p>
        </p:txBody>
      </p:sp>
      <p:sp>
        <p:nvSpPr>
          <p:cNvPr id="11" name="Sous-titre 10">
            <a:extLst>
              <a:ext uri="{FF2B5EF4-FFF2-40B4-BE49-F238E27FC236}">
                <a16:creationId xmlns:a16="http://schemas.microsoft.com/office/drawing/2014/main" id="{21D0429E-80F1-BA93-0315-E445281BB7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6061" y="1630737"/>
            <a:ext cx="11326548" cy="2490887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fr-FR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b="1" dirty="0">
                <a:solidFill>
                  <a:schemeClr val="tx1"/>
                </a:solidFill>
              </a:rPr>
              <a:t>Le médecin</a:t>
            </a:r>
          </a:p>
          <a:p>
            <a:pPr marL="742950" lvl="1" indent="-285750" algn="l">
              <a:buFont typeface="Wingdings" panose="05000000000000000000" pitchFamily="2" charset="2"/>
              <a:buChar char="v"/>
            </a:pPr>
            <a:r>
              <a:rPr lang="fr-FR" b="1" dirty="0">
                <a:solidFill>
                  <a:schemeClr val="tx1"/>
                </a:solidFill>
              </a:rPr>
              <a:t>Engagement dans le processus de suivi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b="1" dirty="0">
                <a:solidFill>
                  <a:schemeClr val="tx1"/>
                </a:solidFill>
              </a:rPr>
              <a:t>Possibilité d’avoir le couple Médecin - psychologue</a:t>
            </a:r>
          </a:p>
          <a:p>
            <a:r>
              <a:rPr lang="fr-FR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E71097-F5EE-2A80-2357-A391D03FF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fr-FR" noProof="0" smtClean="0"/>
              <a:pPr/>
              <a:t>3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429094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6DC4EB"/>
            </a:gs>
            <a:gs pos="100000">
              <a:srgbClr val="B093C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434DEAEB-413E-D35B-5132-A28EF7F40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7398" y="560991"/>
            <a:ext cx="11068679" cy="980969"/>
          </a:xfrm>
        </p:spPr>
        <p:txBody>
          <a:bodyPr/>
          <a:lstStyle/>
          <a:p>
            <a:r>
              <a:rPr lang="fr-FR" dirty="0"/>
              <a:t>POURQUOI ? </a:t>
            </a:r>
          </a:p>
        </p:txBody>
      </p:sp>
      <p:sp>
        <p:nvSpPr>
          <p:cNvPr id="11" name="Sous-titre 10">
            <a:extLst>
              <a:ext uri="{FF2B5EF4-FFF2-40B4-BE49-F238E27FC236}">
                <a16:creationId xmlns:a16="http://schemas.microsoft.com/office/drawing/2014/main" id="{21D0429E-80F1-BA93-0315-E445281BB7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6060" y="1630737"/>
            <a:ext cx="11381139" cy="4666272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fr-FR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b="1" dirty="0">
                <a:solidFill>
                  <a:schemeClr val="tx1"/>
                </a:solidFill>
              </a:rPr>
              <a:t>CADRE JURIDIQUE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b="1" dirty="0">
              <a:solidFill>
                <a:schemeClr val="tx1"/>
              </a:solidFill>
            </a:endParaRPr>
          </a:p>
          <a:p>
            <a:pPr marL="742950" lvl="1" indent="-285750" algn="l">
              <a:buFont typeface="Wingdings" panose="05000000000000000000" pitchFamily="2" charset="2"/>
              <a:buChar char="v"/>
            </a:pPr>
            <a:r>
              <a:rPr lang="fr-FR" b="1" dirty="0">
                <a:solidFill>
                  <a:schemeClr val="tx1"/>
                </a:solidFill>
              </a:rPr>
              <a:t>Convention sur droit de l’homme et biomédecine de 1997</a:t>
            </a:r>
          </a:p>
          <a:p>
            <a:pPr marL="742950" lvl="1" indent="-285750" algn="l">
              <a:buFont typeface="Wingdings" panose="05000000000000000000" pitchFamily="2" charset="2"/>
              <a:buChar char="v"/>
            </a:pPr>
            <a:r>
              <a:rPr lang="fr-FR" b="1" dirty="0">
                <a:solidFill>
                  <a:schemeClr val="tx1"/>
                </a:solidFill>
              </a:rPr>
              <a:t>4 mars 2002 : droit des malades </a:t>
            </a:r>
          </a:p>
          <a:p>
            <a:pPr marL="742950" lvl="1" indent="-285750" algn="l">
              <a:buFont typeface="Wingdings" panose="05000000000000000000" pitchFamily="2" charset="2"/>
              <a:buChar char="v"/>
            </a:pPr>
            <a:r>
              <a:rPr lang="fr-FR" b="1" dirty="0">
                <a:solidFill>
                  <a:schemeClr val="tx1"/>
                </a:solidFill>
              </a:rPr>
              <a:t>Code déontologie médicale : article 35 </a:t>
            </a:r>
          </a:p>
          <a:p>
            <a:endParaRPr lang="fr-FR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b="1" dirty="0">
                <a:solidFill>
                  <a:schemeClr val="tx1"/>
                </a:solidFill>
              </a:rPr>
              <a:t>Reconnaissance de la maladie :</a:t>
            </a:r>
          </a:p>
          <a:p>
            <a:endParaRPr lang="fr-FR" b="1" dirty="0">
              <a:solidFill>
                <a:schemeClr val="tx1"/>
              </a:solidFill>
            </a:endParaRPr>
          </a:p>
          <a:p>
            <a:pPr marL="742950" lvl="1" indent="-285750" algn="l">
              <a:buFont typeface="Wingdings" panose="05000000000000000000" pitchFamily="2" charset="2"/>
              <a:buChar char="v"/>
            </a:pPr>
            <a:r>
              <a:rPr lang="fr-FR" b="1" dirty="0">
                <a:solidFill>
                  <a:schemeClr val="tx1"/>
                </a:solidFill>
              </a:rPr>
              <a:t>Meilleures compréhension et explications des difficultés </a:t>
            </a:r>
          </a:p>
          <a:p>
            <a:pPr marL="742950" lvl="1" indent="-285750" algn="l">
              <a:buFont typeface="Wingdings" panose="05000000000000000000" pitchFamily="2" charset="2"/>
              <a:buChar char="v"/>
            </a:pPr>
            <a:r>
              <a:rPr lang="fr-FR" b="1" dirty="0">
                <a:solidFill>
                  <a:schemeClr val="tx1"/>
                </a:solidFill>
              </a:rPr>
              <a:t>Poser des mots sur la maladie et poser un cadre aux familles</a:t>
            </a:r>
          </a:p>
          <a:p>
            <a:endParaRPr lang="fr-FR" b="1" dirty="0">
              <a:solidFill>
                <a:schemeClr val="tx1"/>
              </a:solidFill>
            </a:endParaRPr>
          </a:p>
          <a:p>
            <a:r>
              <a:rPr lang="fr-FR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E71097-F5EE-2A80-2357-A391D03FF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fr-FR" noProof="0" smtClean="0"/>
              <a:pPr/>
              <a:t>4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285948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6DC4EB"/>
            </a:gs>
            <a:gs pos="100000">
              <a:srgbClr val="B093C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434DEAEB-413E-D35B-5132-A28EF7F40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7398" y="560991"/>
            <a:ext cx="11068679" cy="980969"/>
          </a:xfrm>
        </p:spPr>
        <p:txBody>
          <a:bodyPr/>
          <a:lstStyle/>
          <a:p>
            <a:r>
              <a:rPr lang="fr-FR" dirty="0"/>
              <a:t>À quel moment ? </a:t>
            </a:r>
          </a:p>
        </p:txBody>
      </p:sp>
      <p:sp>
        <p:nvSpPr>
          <p:cNvPr id="11" name="Sous-titre 10">
            <a:extLst>
              <a:ext uri="{FF2B5EF4-FFF2-40B4-BE49-F238E27FC236}">
                <a16:creationId xmlns:a16="http://schemas.microsoft.com/office/drawing/2014/main" id="{21D0429E-80F1-BA93-0315-E445281BB7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6061" y="1630737"/>
            <a:ext cx="11179878" cy="4666272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fr-FR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b="1" dirty="0">
              <a:solidFill>
                <a:schemeClr val="tx1"/>
              </a:solidFill>
            </a:endParaRPr>
          </a:p>
          <a:p>
            <a:pPr marL="742950" lvl="1" indent="-285750" algn="l">
              <a:buFont typeface="Wingdings" panose="05000000000000000000" pitchFamily="2" charset="2"/>
              <a:buChar char="v"/>
            </a:pPr>
            <a:r>
              <a:rPr lang="fr-FR" sz="1600" b="1" dirty="0">
                <a:solidFill>
                  <a:schemeClr val="tx1"/>
                </a:solidFill>
              </a:rPr>
              <a:t>Ne se fait pas en 1 seule fois </a:t>
            </a:r>
          </a:p>
          <a:p>
            <a:pPr marL="742950" lvl="1" indent="-285750" algn="l">
              <a:buFont typeface="Wingdings" panose="05000000000000000000" pitchFamily="2" charset="2"/>
              <a:buChar char="v"/>
            </a:pPr>
            <a:endParaRPr lang="fr-FR" sz="1600" b="1" dirty="0">
              <a:solidFill>
                <a:schemeClr val="tx1"/>
              </a:solidFill>
            </a:endParaRPr>
          </a:p>
          <a:p>
            <a:pPr marL="1200150" lvl="2" indent="-285750" algn="l">
              <a:buFont typeface="Wingdings" panose="05000000000000000000" pitchFamily="2" charset="2"/>
              <a:buChar char="v"/>
            </a:pPr>
            <a:r>
              <a:rPr lang="fr-FR" sz="1600" b="1" dirty="0">
                <a:solidFill>
                  <a:schemeClr val="tx1"/>
                </a:solidFill>
              </a:rPr>
              <a:t>1. Evocation de la maladie dès la 1</a:t>
            </a:r>
            <a:r>
              <a:rPr lang="fr-FR" sz="1600" b="1" baseline="30000" dirty="0">
                <a:solidFill>
                  <a:schemeClr val="tx1"/>
                </a:solidFill>
              </a:rPr>
              <a:t>ère</a:t>
            </a:r>
            <a:r>
              <a:rPr lang="fr-FR" sz="1600" b="1" dirty="0">
                <a:solidFill>
                  <a:schemeClr val="tx1"/>
                </a:solidFill>
              </a:rPr>
              <a:t> consultation si suspicion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sz="1800" b="1" dirty="0">
              <a:solidFill>
                <a:schemeClr val="tx1"/>
              </a:solidFill>
            </a:endParaRPr>
          </a:p>
          <a:p>
            <a:pPr marL="1200150" lvl="2" indent="-285750" algn="l">
              <a:buFont typeface="Wingdings" panose="05000000000000000000" pitchFamily="2" charset="2"/>
              <a:buChar char="v"/>
            </a:pPr>
            <a:r>
              <a:rPr lang="fr-FR" sz="1600" b="1" dirty="0">
                <a:solidFill>
                  <a:schemeClr val="tx1"/>
                </a:solidFill>
              </a:rPr>
              <a:t>2. Après avoir eu des examens qui peuvent le mettre en avant </a:t>
            </a:r>
          </a:p>
          <a:p>
            <a:pPr lvl="2" algn="l"/>
            <a:endParaRPr lang="fr-FR" sz="1600" b="1" dirty="0">
              <a:solidFill>
                <a:schemeClr val="tx1"/>
              </a:solidFill>
            </a:endParaRPr>
          </a:p>
          <a:p>
            <a:pPr marL="742950" lvl="1" indent="-285750" algn="l">
              <a:buFont typeface="Wingdings" panose="05000000000000000000" pitchFamily="2" charset="2"/>
              <a:buChar char="v"/>
            </a:pPr>
            <a:endParaRPr lang="fr-FR" sz="1600" b="1" dirty="0">
              <a:solidFill>
                <a:schemeClr val="tx1"/>
              </a:solidFill>
            </a:endParaRPr>
          </a:p>
          <a:p>
            <a:pPr marL="742950" lvl="1" indent="-285750" algn="l">
              <a:buFont typeface="Wingdings" panose="05000000000000000000" pitchFamily="2" charset="2"/>
              <a:buChar char="v"/>
            </a:pPr>
            <a:r>
              <a:rPr lang="fr-FR" sz="1600" b="1" dirty="0">
                <a:solidFill>
                  <a:schemeClr val="tx1"/>
                </a:solidFill>
              </a:rPr>
              <a:t>Pourquoi le faire en plusieurs fois ? </a:t>
            </a:r>
          </a:p>
          <a:p>
            <a:endParaRPr lang="fr-FR" b="1" dirty="0">
              <a:solidFill>
                <a:schemeClr val="tx1"/>
              </a:solidFill>
            </a:endParaRPr>
          </a:p>
          <a:p>
            <a:endParaRPr lang="fr-FR" b="1" dirty="0">
              <a:solidFill>
                <a:schemeClr val="tx1"/>
              </a:solidFill>
            </a:endParaRPr>
          </a:p>
          <a:p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E71097-F5EE-2A80-2357-A391D03FF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fr-FR" noProof="0" smtClean="0"/>
              <a:pPr/>
              <a:t>5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767437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6DC4EB"/>
            </a:gs>
            <a:gs pos="100000">
              <a:srgbClr val="B093C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434DEAEB-413E-D35B-5132-A28EF7F40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7398" y="560991"/>
            <a:ext cx="11068679" cy="980969"/>
          </a:xfrm>
        </p:spPr>
        <p:txBody>
          <a:bodyPr/>
          <a:lstStyle/>
          <a:p>
            <a:r>
              <a:rPr lang="fr-FR" dirty="0"/>
              <a:t>À qui ? </a:t>
            </a:r>
          </a:p>
        </p:txBody>
      </p:sp>
      <p:sp>
        <p:nvSpPr>
          <p:cNvPr id="11" name="Sous-titre 10">
            <a:extLst>
              <a:ext uri="{FF2B5EF4-FFF2-40B4-BE49-F238E27FC236}">
                <a16:creationId xmlns:a16="http://schemas.microsoft.com/office/drawing/2014/main" id="{21D0429E-80F1-BA93-0315-E445281BB7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6061" y="1630737"/>
            <a:ext cx="11068678" cy="4001136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fr-FR" sz="1800" b="1" dirty="0">
              <a:solidFill>
                <a:schemeClr val="tx1"/>
              </a:solidFill>
            </a:endParaRPr>
          </a:p>
          <a:p>
            <a:pPr marL="742950" lvl="1" indent="-285750" algn="l">
              <a:buFont typeface="Wingdings" panose="05000000000000000000" pitchFamily="2" charset="2"/>
              <a:buChar char="v"/>
            </a:pPr>
            <a:r>
              <a:rPr lang="fr-FR" sz="1600" b="1" dirty="0">
                <a:solidFill>
                  <a:schemeClr val="tx1"/>
                </a:solidFill>
              </a:rPr>
              <a:t>Au patient</a:t>
            </a:r>
          </a:p>
          <a:p>
            <a:pPr lvl="1" algn="l"/>
            <a:endParaRPr lang="fr-FR" sz="1600" b="1" dirty="0">
              <a:solidFill>
                <a:schemeClr val="tx1"/>
              </a:solidFill>
            </a:endParaRPr>
          </a:p>
          <a:p>
            <a:pPr marL="742950" lvl="1" indent="-285750" algn="l">
              <a:buFont typeface="Wingdings" panose="05000000000000000000" pitchFamily="2" charset="2"/>
              <a:buChar char="v"/>
            </a:pPr>
            <a:r>
              <a:rPr lang="fr-FR" sz="1600" b="1" dirty="0">
                <a:solidFill>
                  <a:schemeClr val="tx1"/>
                </a:solidFill>
              </a:rPr>
              <a:t>À l’entourage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sz="1800" b="1" dirty="0">
              <a:solidFill>
                <a:schemeClr val="tx1"/>
              </a:solidFill>
            </a:endParaRPr>
          </a:p>
          <a:p>
            <a:pPr marL="742950" lvl="1" indent="-285750" algn="l">
              <a:buFont typeface="Wingdings" panose="05000000000000000000" pitchFamily="2" charset="2"/>
              <a:buChar char="v"/>
            </a:pPr>
            <a:r>
              <a:rPr lang="fr-FR" sz="1600" b="1" dirty="0">
                <a:solidFill>
                  <a:schemeClr val="tx1"/>
                </a:solidFill>
              </a:rPr>
              <a:t>Au médecin traitant 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sz="1800" b="1" dirty="0">
              <a:solidFill>
                <a:schemeClr val="tx1"/>
              </a:solidFill>
            </a:endParaRPr>
          </a:p>
          <a:p>
            <a:pPr marL="742950" lvl="1" indent="-285750" algn="l">
              <a:buFont typeface="Wingdings" panose="05000000000000000000" pitchFamily="2" charset="2"/>
              <a:buChar char="v"/>
            </a:pPr>
            <a:r>
              <a:rPr lang="fr-FR" sz="1600" b="1" dirty="0">
                <a:solidFill>
                  <a:schemeClr val="tx1"/>
                </a:solidFill>
              </a:rPr>
              <a:t>Aux soignants si présents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E71097-F5EE-2A80-2357-A391D03FF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fr-FR" noProof="0" smtClean="0"/>
              <a:pPr/>
              <a:t>6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094124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6DC4EB"/>
            </a:gs>
            <a:gs pos="100000">
              <a:srgbClr val="B093C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434DEAEB-413E-D35B-5132-A28EF7F40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7398" y="560991"/>
            <a:ext cx="11068679" cy="980969"/>
          </a:xfrm>
        </p:spPr>
        <p:txBody>
          <a:bodyPr/>
          <a:lstStyle/>
          <a:p>
            <a:r>
              <a:rPr lang="fr-FR" dirty="0"/>
              <a:t>Comment ? </a:t>
            </a:r>
          </a:p>
        </p:txBody>
      </p:sp>
      <p:sp>
        <p:nvSpPr>
          <p:cNvPr id="11" name="Sous-titre 10">
            <a:extLst>
              <a:ext uri="{FF2B5EF4-FFF2-40B4-BE49-F238E27FC236}">
                <a16:creationId xmlns:a16="http://schemas.microsoft.com/office/drawing/2014/main" id="{21D0429E-80F1-BA93-0315-E445281BB7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6061" y="1630737"/>
            <a:ext cx="11068678" cy="4001136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fr-FR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b="1" dirty="0">
                <a:solidFill>
                  <a:schemeClr val="tx1"/>
                </a:solidFill>
              </a:rPr>
              <a:t>Les </a:t>
            </a:r>
            <a:r>
              <a:rPr lang="fr-FR" b="1" dirty="0" err="1">
                <a:solidFill>
                  <a:schemeClr val="tx1"/>
                </a:solidFill>
              </a:rPr>
              <a:t>Pré-requis</a:t>
            </a:r>
            <a:endParaRPr lang="fr-FR" b="1" dirty="0">
              <a:solidFill>
                <a:schemeClr val="tx1"/>
              </a:solidFill>
            </a:endParaRPr>
          </a:p>
          <a:p>
            <a:pPr marL="742950" lvl="1" indent="-285750" algn="l">
              <a:buFont typeface="Wingdings" panose="05000000000000000000" pitchFamily="2" charset="2"/>
              <a:buChar char="v"/>
            </a:pPr>
            <a:r>
              <a:rPr lang="fr-FR" b="1" dirty="0">
                <a:solidFill>
                  <a:schemeClr val="tx1"/>
                </a:solidFill>
              </a:rPr>
              <a:t>Personnalité </a:t>
            </a:r>
          </a:p>
          <a:p>
            <a:pPr marL="742950" lvl="1" indent="-285750" algn="l">
              <a:buFont typeface="Wingdings" panose="05000000000000000000" pitchFamily="2" charset="2"/>
              <a:buChar char="v"/>
            </a:pPr>
            <a:r>
              <a:rPr lang="fr-FR" b="1" dirty="0">
                <a:solidFill>
                  <a:schemeClr val="tx1"/>
                </a:solidFill>
              </a:rPr>
              <a:t>Craintes et à priori sur la maladie </a:t>
            </a:r>
          </a:p>
          <a:p>
            <a:pPr marL="742950" lvl="1" indent="-285750" algn="l">
              <a:buFont typeface="Wingdings" panose="05000000000000000000" pitchFamily="2" charset="2"/>
              <a:buChar char="v"/>
            </a:pPr>
            <a:r>
              <a:rPr lang="fr-FR" b="1" dirty="0">
                <a:solidFill>
                  <a:schemeClr val="tx1"/>
                </a:solidFill>
              </a:rPr>
              <a:t>S’assurer que le patient veut connaitre son diagnostic et niveau de conscience des troubles</a:t>
            </a:r>
          </a:p>
          <a:p>
            <a:pPr lvl="1"/>
            <a:endParaRPr lang="fr-FR" b="1" dirty="0">
              <a:solidFill>
                <a:schemeClr val="tx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fr-FR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b="1" dirty="0">
                <a:solidFill>
                  <a:schemeClr val="tx1"/>
                </a:solidFill>
              </a:rPr>
              <a:t>Individualisée</a:t>
            </a:r>
          </a:p>
          <a:p>
            <a:pPr marL="742950" lvl="1" indent="-285750" algn="l">
              <a:buFont typeface="Wingdings" panose="05000000000000000000" pitchFamily="2" charset="2"/>
              <a:buChar char="v"/>
            </a:pPr>
            <a:r>
              <a:rPr lang="fr-FR" b="1" dirty="0">
                <a:solidFill>
                  <a:schemeClr val="tx1"/>
                </a:solidFill>
              </a:rPr>
              <a:t>Consultation dédiée avec possibilité de plusieurs rdv </a:t>
            </a:r>
          </a:p>
          <a:p>
            <a:pPr marL="742950" lvl="1" indent="-285750" algn="l">
              <a:buFont typeface="Wingdings" panose="05000000000000000000" pitchFamily="2" charset="2"/>
              <a:buChar char="v"/>
            </a:pPr>
            <a:r>
              <a:rPr lang="fr-FR" b="1" dirty="0">
                <a:solidFill>
                  <a:schemeClr val="tx1"/>
                </a:solidFill>
              </a:rPr>
              <a:t>Adapté au patient </a:t>
            </a:r>
          </a:p>
          <a:p>
            <a:endParaRPr lang="fr-FR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b="1" dirty="0">
                <a:solidFill>
                  <a:schemeClr val="tx1"/>
                </a:solidFill>
              </a:rPr>
              <a:t>Evaluer le niveau de compréhension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E71097-F5EE-2A80-2357-A391D03FF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fr-FR" noProof="0" smtClean="0"/>
              <a:pPr/>
              <a:t>7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125748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6DC4EB"/>
            </a:gs>
            <a:gs pos="100000">
              <a:srgbClr val="B093C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434DEAEB-413E-D35B-5132-A28EF7F40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7398" y="560991"/>
            <a:ext cx="11068679" cy="980969"/>
          </a:xfrm>
        </p:spPr>
        <p:txBody>
          <a:bodyPr>
            <a:normAutofit/>
          </a:bodyPr>
          <a:lstStyle/>
          <a:p>
            <a:r>
              <a:rPr lang="fr-FR" sz="4000" dirty="0"/>
              <a:t>Après l’annonce du Diagnostic</a:t>
            </a:r>
          </a:p>
        </p:txBody>
      </p:sp>
      <p:sp>
        <p:nvSpPr>
          <p:cNvPr id="11" name="Sous-titre 10">
            <a:extLst>
              <a:ext uri="{FF2B5EF4-FFF2-40B4-BE49-F238E27FC236}">
                <a16:creationId xmlns:a16="http://schemas.microsoft.com/office/drawing/2014/main" id="{21D0429E-80F1-BA93-0315-E445281BB7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6061" y="1630737"/>
            <a:ext cx="11068678" cy="4001136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fr-FR" b="1" dirty="0">
              <a:solidFill>
                <a:schemeClr val="tx1"/>
              </a:solidFill>
            </a:endParaRPr>
          </a:p>
          <a:p>
            <a:r>
              <a:rPr lang="fr-FR" sz="1800" b="1" dirty="0">
                <a:solidFill>
                  <a:schemeClr val="tx1"/>
                </a:solidFill>
              </a:rPr>
              <a:t>PROPOSITION D’un plan de soins et d’aides</a:t>
            </a:r>
          </a:p>
          <a:p>
            <a:endParaRPr lang="fr-FR" b="1" dirty="0">
              <a:solidFill>
                <a:schemeClr val="tx1"/>
              </a:solidFill>
            </a:endParaRPr>
          </a:p>
          <a:p>
            <a:pPr marL="742950" lvl="1" indent="-285750" algn="l">
              <a:buFont typeface="Wingdings" panose="05000000000000000000" pitchFamily="2" charset="2"/>
              <a:buChar char="v"/>
            </a:pPr>
            <a:r>
              <a:rPr lang="fr-FR" sz="1800" b="1" dirty="0">
                <a:solidFill>
                  <a:schemeClr val="tx1"/>
                </a:solidFill>
              </a:rPr>
              <a:t>Recherches dans le domaine </a:t>
            </a:r>
          </a:p>
          <a:p>
            <a:pPr lvl="1" algn="l"/>
            <a:endParaRPr lang="fr-FR" sz="1800" b="1" dirty="0">
              <a:solidFill>
                <a:schemeClr val="tx1"/>
              </a:solidFill>
            </a:endParaRPr>
          </a:p>
          <a:p>
            <a:pPr marL="742950" lvl="1" indent="-285750" algn="l">
              <a:buFont typeface="Wingdings" panose="05000000000000000000" pitchFamily="2" charset="2"/>
              <a:buChar char="v"/>
            </a:pPr>
            <a:r>
              <a:rPr lang="fr-FR" sz="1800" b="1" dirty="0">
                <a:solidFill>
                  <a:schemeClr val="tx1"/>
                </a:solidFill>
              </a:rPr>
              <a:t>Mise en avant des capacités préservées</a:t>
            </a:r>
          </a:p>
          <a:p>
            <a:pPr marL="742950" lvl="1" indent="-285750" algn="l">
              <a:buFont typeface="Wingdings" panose="05000000000000000000" pitchFamily="2" charset="2"/>
              <a:buChar char="v"/>
            </a:pPr>
            <a:endParaRPr lang="fr-FR" sz="1800" b="1" dirty="0">
              <a:solidFill>
                <a:schemeClr val="tx1"/>
              </a:solidFill>
            </a:endParaRPr>
          </a:p>
          <a:p>
            <a:pPr marL="742950" lvl="1" indent="-285750" algn="l">
              <a:buFont typeface="Wingdings" panose="05000000000000000000" pitchFamily="2" charset="2"/>
              <a:buChar char="v"/>
            </a:pPr>
            <a:r>
              <a:rPr lang="fr-FR" sz="1800" b="1" dirty="0">
                <a:solidFill>
                  <a:schemeClr val="tx1"/>
                </a:solidFill>
              </a:rPr>
              <a:t>Stratégies thérapeutiques </a:t>
            </a:r>
          </a:p>
          <a:p>
            <a:pPr lvl="1" algn="l"/>
            <a:endParaRPr lang="fr-FR" sz="1800" b="1" dirty="0">
              <a:solidFill>
                <a:schemeClr val="tx1"/>
              </a:solidFill>
            </a:endParaRPr>
          </a:p>
          <a:p>
            <a:pPr marL="1200150" lvl="2" indent="-285750" algn="l">
              <a:buFont typeface="Wingdings" panose="05000000000000000000" pitchFamily="2" charset="2"/>
              <a:buChar char="v"/>
            </a:pPr>
            <a:r>
              <a:rPr lang="fr-FR" sz="1800" b="1" dirty="0">
                <a:solidFill>
                  <a:schemeClr val="tx1"/>
                </a:solidFill>
              </a:rPr>
              <a:t>Médicamenteuses et non médicamenteuses </a:t>
            </a:r>
          </a:p>
          <a:p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E71097-F5EE-2A80-2357-A391D03FF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fr-FR" noProof="0" smtClean="0"/>
              <a:pPr/>
              <a:t>8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569736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6DC4EB"/>
            </a:gs>
            <a:gs pos="100000">
              <a:srgbClr val="B093C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434DEAEB-413E-D35B-5132-A28EF7F40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8490" y="464025"/>
            <a:ext cx="11297587" cy="1077936"/>
          </a:xfrm>
        </p:spPr>
        <p:txBody>
          <a:bodyPr>
            <a:normAutofit/>
          </a:bodyPr>
          <a:lstStyle/>
          <a:p>
            <a:r>
              <a:rPr lang="fr-FR" dirty="0"/>
              <a:t>Après l’annonce du Diagnostic au CMRR</a:t>
            </a:r>
          </a:p>
        </p:txBody>
      </p:sp>
      <p:sp>
        <p:nvSpPr>
          <p:cNvPr id="11" name="Sous-titre 10">
            <a:extLst>
              <a:ext uri="{FF2B5EF4-FFF2-40B4-BE49-F238E27FC236}">
                <a16:creationId xmlns:a16="http://schemas.microsoft.com/office/drawing/2014/main" id="{21D0429E-80F1-BA93-0315-E445281BB7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6061" y="1630736"/>
            <a:ext cx="11297586" cy="4319687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fr-FR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800" b="1" dirty="0">
                <a:solidFill>
                  <a:schemeClr val="tx1"/>
                </a:solidFill>
              </a:rPr>
              <a:t>Proposition de méthodes non médicamenteuses : </a:t>
            </a:r>
          </a:p>
          <a:p>
            <a:endParaRPr lang="fr-FR" b="1" dirty="0">
              <a:solidFill>
                <a:schemeClr val="tx1"/>
              </a:solidFill>
            </a:endParaRPr>
          </a:p>
          <a:p>
            <a:pPr marL="742950" lvl="1" indent="-285750" algn="l">
              <a:buFont typeface="Wingdings" panose="05000000000000000000" pitchFamily="2" charset="2"/>
              <a:buChar char="v"/>
            </a:pPr>
            <a:r>
              <a:rPr lang="fr-FR" sz="2000" b="1" dirty="0">
                <a:solidFill>
                  <a:schemeClr val="tx1"/>
                </a:solidFill>
              </a:rPr>
              <a:t>Ateliers de stimulation cognitives : en groupe ou en individuel</a:t>
            </a:r>
          </a:p>
          <a:p>
            <a:pPr marL="742950" lvl="1" indent="-285750" algn="l">
              <a:buFont typeface="Wingdings" panose="05000000000000000000" pitchFamily="2" charset="2"/>
              <a:buChar char="v"/>
            </a:pPr>
            <a:r>
              <a:rPr lang="fr-FR" sz="2000" b="1" dirty="0">
                <a:solidFill>
                  <a:schemeClr val="tx1"/>
                </a:solidFill>
              </a:rPr>
              <a:t>Atelier de réminiscence</a:t>
            </a:r>
          </a:p>
          <a:p>
            <a:pPr marL="742950" lvl="1" indent="-285750" algn="l">
              <a:buFont typeface="Wingdings" panose="05000000000000000000" pitchFamily="2" charset="2"/>
              <a:buChar char="v"/>
            </a:pPr>
            <a:r>
              <a:rPr lang="fr-FR" sz="2000" b="1" dirty="0">
                <a:solidFill>
                  <a:schemeClr val="tx1"/>
                </a:solidFill>
              </a:rPr>
              <a:t>Atelier jardinage</a:t>
            </a:r>
          </a:p>
          <a:p>
            <a:pPr marL="742950" lvl="1" indent="-285750" algn="l">
              <a:buFont typeface="Wingdings" panose="05000000000000000000" pitchFamily="2" charset="2"/>
              <a:buChar char="v"/>
            </a:pPr>
            <a:r>
              <a:rPr lang="fr-FR" sz="2000" b="1" dirty="0">
                <a:solidFill>
                  <a:schemeClr val="tx1"/>
                </a:solidFill>
              </a:rPr>
              <a:t>Séances d’APA</a:t>
            </a:r>
          </a:p>
          <a:p>
            <a:pPr marL="742950" lvl="1" indent="-285750" algn="l">
              <a:buFont typeface="Wingdings" panose="05000000000000000000" pitchFamily="2" charset="2"/>
              <a:buChar char="v"/>
            </a:pPr>
            <a:endParaRPr lang="fr-FR" sz="2000" b="1" dirty="0">
              <a:solidFill>
                <a:schemeClr val="tx1"/>
              </a:solidFill>
            </a:endParaRPr>
          </a:p>
          <a:p>
            <a:pPr lvl="1" algn="l"/>
            <a:endParaRPr lang="fr-FR" sz="2000" b="1" dirty="0">
              <a:solidFill>
                <a:schemeClr val="tx1"/>
              </a:solidFill>
            </a:endParaRPr>
          </a:p>
          <a:p>
            <a:pPr marL="742950" lvl="1" indent="-285750" algn="l">
              <a:buFont typeface="Wingdings" panose="05000000000000000000" pitchFamily="2" charset="2"/>
              <a:buChar char="v"/>
            </a:pPr>
            <a:r>
              <a:rPr lang="fr-FR" sz="2000" b="1" dirty="0">
                <a:solidFill>
                  <a:schemeClr val="tx1"/>
                </a:solidFill>
              </a:rPr>
              <a:t>Proposition de participer à un programme d’EDUCATION THERAPEUTIQUE 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b="1" dirty="0">
              <a:solidFill>
                <a:schemeClr val="tx1"/>
              </a:solidFill>
            </a:endParaRPr>
          </a:p>
          <a:p>
            <a:endParaRPr lang="fr-FR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E71097-F5EE-2A80-2357-A391D03FF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fr-FR" noProof="0" smtClean="0"/>
              <a:pPr/>
              <a:t>9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99959300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ustom 3">
      <a:dk1>
        <a:srgbClr val="313650"/>
      </a:dk1>
      <a:lt1>
        <a:srgbClr val="29ABE2"/>
      </a:lt1>
      <a:dk2>
        <a:srgbClr val="4C1959"/>
      </a:dk2>
      <a:lt2>
        <a:srgbClr val="1B1464"/>
      </a:lt2>
      <a:accent1>
        <a:srgbClr val="8E64AE"/>
      </a:accent1>
      <a:accent2>
        <a:srgbClr val="000000"/>
      </a:accent2>
      <a:accent3>
        <a:srgbClr val="9E005D"/>
      </a:accent3>
      <a:accent4>
        <a:srgbClr val="FFFFFF"/>
      </a:accent4>
      <a:accent5>
        <a:srgbClr val="6DC4EB"/>
      </a:accent5>
      <a:accent6>
        <a:srgbClr val="662D91"/>
      </a:accent6>
      <a:hlink>
        <a:srgbClr val="4C1959"/>
      </a:hlink>
      <a:folHlink>
        <a:srgbClr val="4C1959"/>
      </a:folHlink>
    </a:clrScheme>
    <a:fontScheme name="Custom 7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7F6CA1"/>
        </a:solidFill>
        <a:ln w="72390">
          <a:solidFill>
            <a:schemeClr val="accent4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20092721_TF16411243.potx" id="{439A58A7-5313-4B13-BBF0-8E905A9F65B0}" vid="{162DD572-908A-45D5-898A-F8946D2FF6E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D402908-31E8-4427-8D58-9F6650465D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C9FF3F-85B1-494A-B3F3-CC47272B0A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F054295-23B6-4ABA-AD8F-FA83B00E1325}">
  <ds:schemaRefs>
    <ds:schemaRef ds:uri="fb0879af-3eba-417a-a55a-ffe6dcd6ca77"/>
    <ds:schemaRef ds:uri="http://purl.org/dc/elements/1.1/"/>
    <ds:schemaRef ds:uri="http://purl.org/dc/dcmitype/"/>
    <ds:schemaRef ds:uri="6dc4bcd6-49db-4c07-9060-8acfc67cef9f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{A4DF107A-7A5F-4F79-9049-1BECF84CEFAE}tf16411243_win32</Template>
  <TotalTime>799</TotalTime>
  <Words>607</Words>
  <Application>Microsoft Office PowerPoint</Application>
  <PresentationFormat>Grand écran</PresentationFormat>
  <Paragraphs>187</Paragraphs>
  <Slides>16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Wingdings</vt:lpstr>
      <vt:lpstr>Thème Office</vt:lpstr>
      <vt:lpstr>L’annonce Diagnostic dans la maladie d’Alzheimer </vt:lpstr>
      <vt:lpstr>Les étapes du diagnostic </vt:lpstr>
      <vt:lpstr>Par qui ? </vt:lpstr>
      <vt:lpstr>POURQUOI ? </vt:lpstr>
      <vt:lpstr>À quel moment ? </vt:lpstr>
      <vt:lpstr>À qui ? </vt:lpstr>
      <vt:lpstr>Comment ? </vt:lpstr>
      <vt:lpstr>Après l’annonce du Diagnostic</vt:lpstr>
      <vt:lpstr>Après l’annonce du Diagnostic au CMRR</vt:lpstr>
      <vt:lpstr>Education thérapeutique</vt:lpstr>
      <vt:lpstr>   ETP : MNESIS </vt:lpstr>
      <vt:lpstr>ETP : MNESIS</vt:lpstr>
      <vt:lpstr>SOUTIEN PSYCHOLOGIQUE</vt:lpstr>
      <vt:lpstr>SOUTIEN PSYCHOLOGIQUE</vt:lpstr>
      <vt:lpstr>Conclusion 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L’annonce Diagnostic dans la maladie d’alzheimer</dc:title>
  <dc:creator>Cassandra Rubin</dc:creator>
  <cp:lastModifiedBy>MENEZ CINDY CHU Nice</cp:lastModifiedBy>
  <cp:revision>72</cp:revision>
  <dcterms:created xsi:type="dcterms:W3CDTF">2022-06-13T20:43:00Z</dcterms:created>
  <dcterms:modified xsi:type="dcterms:W3CDTF">2022-06-23T13:43:12Z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