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304" r:id="rId4"/>
    <p:sldId id="281" r:id="rId5"/>
    <p:sldId id="282" r:id="rId6"/>
    <p:sldId id="296" r:id="rId7"/>
    <p:sldId id="292" r:id="rId8"/>
    <p:sldId id="293" r:id="rId9"/>
    <p:sldId id="294" r:id="rId10"/>
    <p:sldId id="295" r:id="rId11"/>
    <p:sldId id="298" r:id="rId12"/>
    <p:sldId id="297" r:id="rId13"/>
    <p:sldId id="291" r:id="rId14"/>
    <p:sldId id="299" r:id="rId15"/>
    <p:sldId id="287" r:id="rId16"/>
    <p:sldId id="303" r:id="rId17"/>
    <p:sldId id="301" r:id="rId18"/>
    <p:sldId id="30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97213-32D7-6A47-B02B-97F7C62D5143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8735936-BD79-F14C-87C0-A42F50BA62AF}">
      <dgm:prSet phldrT="[Texte]"/>
      <dgm:spPr/>
      <dgm:t>
        <a:bodyPr/>
        <a:lstStyle/>
        <a:p>
          <a:r>
            <a:rPr lang="fr-FR" b="1" dirty="0">
              <a:solidFill>
                <a:srgbClr val="FF0000"/>
              </a:solidFill>
            </a:rPr>
            <a:t>La cardiologie interventionnelle</a:t>
          </a:r>
          <a:br>
            <a:rPr lang="fr-FR" b="1" dirty="0">
              <a:solidFill>
                <a:srgbClr val="FF0000"/>
              </a:solidFill>
            </a:rPr>
          </a:br>
          <a:r>
            <a:rPr lang="fr-FR" b="1" dirty="0">
              <a:solidFill>
                <a:srgbClr val="FF0000"/>
              </a:solidFill>
            </a:rPr>
            <a:t>pour la personne âgée </a:t>
          </a:r>
          <a:endParaRPr lang="fr-FR" dirty="0"/>
        </a:p>
      </dgm:t>
    </dgm:pt>
    <dgm:pt modelId="{02AB0BC9-32D4-FE4A-AB05-0E20814CCC6C}" type="parTrans" cxnId="{0866393F-64B3-7241-A04E-443954A99578}">
      <dgm:prSet/>
      <dgm:spPr/>
      <dgm:t>
        <a:bodyPr/>
        <a:lstStyle/>
        <a:p>
          <a:endParaRPr lang="fr-FR"/>
        </a:p>
      </dgm:t>
    </dgm:pt>
    <dgm:pt modelId="{8BD09520-5E77-684D-A081-F9457035589E}" type="sibTrans" cxnId="{0866393F-64B3-7241-A04E-443954A99578}">
      <dgm:prSet/>
      <dgm:spPr/>
      <dgm:t>
        <a:bodyPr/>
        <a:lstStyle/>
        <a:p>
          <a:endParaRPr lang="fr-FR"/>
        </a:p>
      </dgm:t>
    </dgm:pt>
    <dgm:pt modelId="{DA7964BA-E9D3-DF47-B983-5651A9B97AFB}">
      <dgm:prSet phldrT="[Texte]"/>
      <dgm:spPr/>
      <dgm:t>
        <a:bodyPr/>
        <a:lstStyle/>
        <a:p>
          <a:r>
            <a:rPr lang="fr-FR" dirty="0"/>
            <a:t>Prévention </a:t>
          </a:r>
        </a:p>
      </dgm:t>
    </dgm:pt>
    <dgm:pt modelId="{BCF1484D-74C5-FD4C-AE95-D666663EF625}" type="parTrans" cxnId="{61CE28AB-F0C1-3746-93F0-316512681A78}">
      <dgm:prSet/>
      <dgm:spPr/>
      <dgm:t>
        <a:bodyPr/>
        <a:lstStyle/>
        <a:p>
          <a:endParaRPr lang="fr-FR"/>
        </a:p>
      </dgm:t>
    </dgm:pt>
    <dgm:pt modelId="{A5D3E095-2649-FA4A-BC5C-A80E30148D80}" type="sibTrans" cxnId="{61CE28AB-F0C1-3746-93F0-316512681A78}">
      <dgm:prSet/>
      <dgm:spPr/>
      <dgm:t>
        <a:bodyPr/>
        <a:lstStyle/>
        <a:p>
          <a:endParaRPr lang="fr-FR"/>
        </a:p>
      </dgm:t>
    </dgm:pt>
    <dgm:pt modelId="{152E2AC3-CB9E-1D40-84FD-4494E121A1A4}">
      <dgm:prSet phldrT="[Texte]"/>
      <dgm:spPr/>
      <dgm:t>
        <a:bodyPr/>
        <a:lstStyle/>
        <a:p>
          <a:r>
            <a:rPr lang="fr-FR" dirty="0"/>
            <a:t>Survie</a:t>
          </a:r>
        </a:p>
      </dgm:t>
    </dgm:pt>
    <dgm:pt modelId="{65F97B39-ECE6-E545-918C-9C049E962677}" type="parTrans" cxnId="{21B1D59B-335D-5747-BE3E-0443E3D6E58A}">
      <dgm:prSet/>
      <dgm:spPr/>
      <dgm:t>
        <a:bodyPr/>
        <a:lstStyle/>
        <a:p>
          <a:endParaRPr lang="fr-FR"/>
        </a:p>
      </dgm:t>
    </dgm:pt>
    <dgm:pt modelId="{DB93DCEB-AC9F-B94F-8089-3059633758A0}" type="sibTrans" cxnId="{21B1D59B-335D-5747-BE3E-0443E3D6E58A}">
      <dgm:prSet/>
      <dgm:spPr/>
      <dgm:t>
        <a:bodyPr/>
        <a:lstStyle/>
        <a:p>
          <a:endParaRPr lang="fr-FR"/>
        </a:p>
      </dgm:t>
    </dgm:pt>
    <dgm:pt modelId="{6020C768-CC71-D047-ACCB-2DD699C5E6F8}">
      <dgm:prSet phldrT="[Texte]"/>
      <dgm:spPr/>
      <dgm:t>
        <a:bodyPr/>
        <a:lstStyle/>
        <a:p>
          <a:r>
            <a:rPr lang="fr-FR" dirty="0"/>
            <a:t>Symptômes </a:t>
          </a:r>
        </a:p>
      </dgm:t>
    </dgm:pt>
    <dgm:pt modelId="{3D854C01-34A9-434E-9BB0-E3BC717C9D5A}" type="parTrans" cxnId="{6539F417-4FF3-7F43-A875-B0748161C9BD}">
      <dgm:prSet/>
      <dgm:spPr/>
      <dgm:t>
        <a:bodyPr/>
        <a:lstStyle/>
        <a:p>
          <a:endParaRPr lang="fr-FR"/>
        </a:p>
      </dgm:t>
    </dgm:pt>
    <dgm:pt modelId="{A58BF758-E9D8-0246-9DB2-7ECE03C00523}" type="sibTrans" cxnId="{6539F417-4FF3-7F43-A875-B0748161C9BD}">
      <dgm:prSet/>
      <dgm:spPr/>
      <dgm:t>
        <a:bodyPr/>
        <a:lstStyle/>
        <a:p>
          <a:endParaRPr lang="fr-FR"/>
        </a:p>
      </dgm:t>
    </dgm:pt>
    <dgm:pt modelId="{055A3877-D0A3-FA43-AAD4-3B8A89AB1149}">
      <dgm:prSet phldrT="[Texte]"/>
      <dgm:spPr/>
      <dgm:t>
        <a:bodyPr/>
        <a:lstStyle/>
        <a:p>
          <a:r>
            <a:rPr lang="fr-FR" dirty="0"/>
            <a:t>Qualité de vie</a:t>
          </a:r>
        </a:p>
      </dgm:t>
    </dgm:pt>
    <dgm:pt modelId="{171A9BC7-72AE-7842-AFAE-93CFE4D7BA95}" type="parTrans" cxnId="{CF77E923-3D9B-174E-8F74-9F02902B2474}">
      <dgm:prSet/>
      <dgm:spPr/>
      <dgm:t>
        <a:bodyPr/>
        <a:lstStyle/>
        <a:p>
          <a:endParaRPr lang="fr-FR"/>
        </a:p>
      </dgm:t>
    </dgm:pt>
    <dgm:pt modelId="{65F8C10B-D724-FF43-8B7D-DBBB2CEEE44A}" type="sibTrans" cxnId="{CF77E923-3D9B-174E-8F74-9F02902B2474}">
      <dgm:prSet/>
      <dgm:spPr/>
      <dgm:t>
        <a:bodyPr/>
        <a:lstStyle/>
        <a:p>
          <a:endParaRPr lang="fr-FR"/>
        </a:p>
      </dgm:t>
    </dgm:pt>
    <dgm:pt modelId="{B1A8C741-F56F-3542-BFF2-B42FF3C2F16C}" type="pres">
      <dgm:prSet presAssocID="{FC397213-32D7-6A47-B02B-97F7C62D514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B8899F-6F73-254F-84D7-765D5C9792C2}" type="pres">
      <dgm:prSet presAssocID="{FC397213-32D7-6A47-B02B-97F7C62D5143}" presName="matrix" presStyleCnt="0"/>
      <dgm:spPr/>
    </dgm:pt>
    <dgm:pt modelId="{DEFBE028-2154-6B45-AC06-426D452FFA10}" type="pres">
      <dgm:prSet presAssocID="{FC397213-32D7-6A47-B02B-97F7C62D5143}" presName="tile1" presStyleLbl="node1" presStyleIdx="0" presStyleCnt="4"/>
      <dgm:spPr/>
    </dgm:pt>
    <dgm:pt modelId="{FA7B68EE-CF98-F548-BB0D-2D1598240E06}" type="pres">
      <dgm:prSet presAssocID="{FC397213-32D7-6A47-B02B-97F7C62D514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6EC870F-36E2-0C42-9E4E-FE45B6374C22}" type="pres">
      <dgm:prSet presAssocID="{FC397213-32D7-6A47-B02B-97F7C62D5143}" presName="tile2" presStyleLbl="node1" presStyleIdx="1" presStyleCnt="4" custLinFactNeighborY="0"/>
      <dgm:spPr/>
    </dgm:pt>
    <dgm:pt modelId="{685D9B8F-8CAF-B247-ADA4-4511A82C3CF6}" type="pres">
      <dgm:prSet presAssocID="{FC397213-32D7-6A47-B02B-97F7C62D514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F26BE63-68A8-6646-B5BC-06F25BFA664A}" type="pres">
      <dgm:prSet presAssocID="{FC397213-32D7-6A47-B02B-97F7C62D5143}" presName="tile3" presStyleLbl="node1" presStyleIdx="2" presStyleCnt="4"/>
      <dgm:spPr/>
    </dgm:pt>
    <dgm:pt modelId="{F757A03A-A765-734A-8D81-A8C68FEDF292}" type="pres">
      <dgm:prSet presAssocID="{FC397213-32D7-6A47-B02B-97F7C62D514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577697-A3A5-EE41-A97F-1000E697424B}" type="pres">
      <dgm:prSet presAssocID="{FC397213-32D7-6A47-B02B-97F7C62D5143}" presName="tile4" presStyleLbl="node1" presStyleIdx="3" presStyleCnt="4"/>
      <dgm:spPr/>
    </dgm:pt>
    <dgm:pt modelId="{A05BE8CC-DF65-5C4C-8416-C01D23DD7FBD}" type="pres">
      <dgm:prSet presAssocID="{FC397213-32D7-6A47-B02B-97F7C62D514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683DBB5-151A-B54B-93FC-E4AC16A424F3}" type="pres">
      <dgm:prSet presAssocID="{FC397213-32D7-6A47-B02B-97F7C62D5143}" presName="centerTile" presStyleLbl="fgShp" presStyleIdx="0" presStyleCnt="1" custScaleX="158446" custScaleY="159628">
        <dgm:presLayoutVars>
          <dgm:chMax val="0"/>
          <dgm:chPref val="0"/>
        </dgm:presLayoutVars>
      </dgm:prSet>
      <dgm:spPr/>
    </dgm:pt>
  </dgm:ptLst>
  <dgm:cxnLst>
    <dgm:cxn modelId="{1C5AB816-D6CB-C941-B74A-52E191B06F8E}" type="presOf" srcId="{6020C768-CC71-D047-ACCB-2DD699C5E6F8}" destId="{F757A03A-A765-734A-8D81-A8C68FEDF292}" srcOrd="1" destOrd="0" presId="urn:microsoft.com/office/officeart/2005/8/layout/matrix1"/>
    <dgm:cxn modelId="{6539F417-4FF3-7F43-A875-B0748161C9BD}" srcId="{E8735936-BD79-F14C-87C0-A42F50BA62AF}" destId="{6020C768-CC71-D047-ACCB-2DD699C5E6F8}" srcOrd="2" destOrd="0" parTransId="{3D854C01-34A9-434E-9BB0-E3BC717C9D5A}" sibTransId="{A58BF758-E9D8-0246-9DB2-7ECE03C00523}"/>
    <dgm:cxn modelId="{CF77E923-3D9B-174E-8F74-9F02902B2474}" srcId="{E8735936-BD79-F14C-87C0-A42F50BA62AF}" destId="{055A3877-D0A3-FA43-AAD4-3B8A89AB1149}" srcOrd="3" destOrd="0" parTransId="{171A9BC7-72AE-7842-AFAE-93CFE4D7BA95}" sibTransId="{65F8C10B-D724-FF43-8B7D-DBBB2CEEE44A}"/>
    <dgm:cxn modelId="{93C80F2B-6E69-3D41-9D86-E7B4422888B5}" type="presOf" srcId="{152E2AC3-CB9E-1D40-84FD-4494E121A1A4}" destId="{685D9B8F-8CAF-B247-ADA4-4511A82C3CF6}" srcOrd="1" destOrd="0" presId="urn:microsoft.com/office/officeart/2005/8/layout/matrix1"/>
    <dgm:cxn modelId="{0866393F-64B3-7241-A04E-443954A99578}" srcId="{FC397213-32D7-6A47-B02B-97F7C62D5143}" destId="{E8735936-BD79-F14C-87C0-A42F50BA62AF}" srcOrd="0" destOrd="0" parTransId="{02AB0BC9-32D4-FE4A-AB05-0E20814CCC6C}" sibTransId="{8BD09520-5E77-684D-A081-F9457035589E}"/>
    <dgm:cxn modelId="{8C57044D-F1B7-7A45-A8A2-4AC60F4EC926}" type="presOf" srcId="{6020C768-CC71-D047-ACCB-2DD699C5E6F8}" destId="{0F26BE63-68A8-6646-B5BC-06F25BFA664A}" srcOrd="0" destOrd="0" presId="urn:microsoft.com/office/officeart/2005/8/layout/matrix1"/>
    <dgm:cxn modelId="{9941D779-595B-B140-9F10-9FAF7C86A96F}" type="presOf" srcId="{FC397213-32D7-6A47-B02B-97F7C62D5143}" destId="{B1A8C741-F56F-3542-BFF2-B42FF3C2F16C}" srcOrd="0" destOrd="0" presId="urn:microsoft.com/office/officeart/2005/8/layout/matrix1"/>
    <dgm:cxn modelId="{BBBCB982-5A2D-5643-9FA8-0611AC98AC18}" type="presOf" srcId="{DA7964BA-E9D3-DF47-B983-5651A9B97AFB}" destId="{FA7B68EE-CF98-F548-BB0D-2D1598240E06}" srcOrd="1" destOrd="0" presId="urn:microsoft.com/office/officeart/2005/8/layout/matrix1"/>
    <dgm:cxn modelId="{8F58AE88-A96B-1C4D-B8F6-37D8326EBD10}" type="presOf" srcId="{DA7964BA-E9D3-DF47-B983-5651A9B97AFB}" destId="{DEFBE028-2154-6B45-AC06-426D452FFA10}" srcOrd="0" destOrd="0" presId="urn:microsoft.com/office/officeart/2005/8/layout/matrix1"/>
    <dgm:cxn modelId="{808F5D89-986E-3E41-9BF2-F354DE02D1BB}" type="presOf" srcId="{055A3877-D0A3-FA43-AAD4-3B8A89AB1149}" destId="{4A577697-A3A5-EE41-A97F-1000E697424B}" srcOrd="0" destOrd="0" presId="urn:microsoft.com/office/officeart/2005/8/layout/matrix1"/>
    <dgm:cxn modelId="{B6C5DA98-1FC6-104A-B91E-8D43A34DC221}" type="presOf" srcId="{152E2AC3-CB9E-1D40-84FD-4494E121A1A4}" destId="{F6EC870F-36E2-0C42-9E4E-FE45B6374C22}" srcOrd="0" destOrd="0" presId="urn:microsoft.com/office/officeart/2005/8/layout/matrix1"/>
    <dgm:cxn modelId="{21B1D59B-335D-5747-BE3E-0443E3D6E58A}" srcId="{E8735936-BD79-F14C-87C0-A42F50BA62AF}" destId="{152E2AC3-CB9E-1D40-84FD-4494E121A1A4}" srcOrd="1" destOrd="0" parTransId="{65F97B39-ECE6-E545-918C-9C049E962677}" sibTransId="{DB93DCEB-AC9F-B94F-8089-3059633758A0}"/>
    <dgm:cxn modelId="{61CE28AB-F0C1-3746-93F0-316512681A78}" srcId="{E8735936-BD79-F14C-87C0-A42F50BA62AF}" destId="{DA7964BA-E9D3-DF47-B983-5651A9B97AFB}" srcOrd="0" destOrd="0" parTransId="{BCF1484D-74C5-FD4C-AE95-D666663EF625}" sibTransId="{A5D3E095-2649-FA4A-BC5C-A80E30148D80}"/>
    <dgm:cxn modelId="{478C51CF-9F8A-2D40-9CAE-83F69EFE7396}" type="presOf" srcId="{E8735936-BD79-F14C-87C0-A42F50BA62AF}" destId="{E683DBB5-151A-B54B-93FC-E4AC16A424F3}" srcOrd="0" destOrd="0" presId="urn:microsoft.com/office/officeart/2005/8/layout/matrix1"/>
    <dgm:cxn modelId="{482C5FFA-5B2B-1047-A523-8655892F0D8A}" type="presOf" srcId="{055A3877-D0A3-FA43-AAD4-3B8A89AB1149}" destId="{A05BE8CC-DF65-5C4C-8416-C01D23DD7FBD}" srcOrd="1" destOrd="0" presId="urn:microsoft.com/office/officeart/2005/8/layout/matrix1"/>
    <dgm:cxn modelId="{1DF3E6A9-B4E6-DC4A-A228-75121DD2223D}" type="presParOf" srcId="{B1A8C741-F56F-3542-BFF2-B42FF3C2F16C}" destId="{39B8899F-6F73-254F-84D7-765D5C9792C2}" srcOrd="0" destOrd="0" presId="urn:microsoft.com/office/officeart/2005/8/layout/matrix1"/>
    <dgm:cxn modelId="{718D0BF2-AEEE-E048-B29B-5E6C551D61D6}" type="presParOf" srcId="{39B8899F-6F73-254F-84D7-765D5C9792C2}" destId="{DEFBE028-2154-6B45-AC06-426D452FFA10}" srcOrd="0" destOrd="0" presId="urn:microsoft.com/office/officeart/2005/8/layout/matrix1"/>
    <dgm:cxn modelId="{D99634E4-3914-2D46-870F-0E443B917682}" type="presParOf" srcId="{39B8899F-6F73-254F-84D7-765D5C9792C2}" destId="{FA7B68EE-CF98-F548-BB0D-2D1598240E06}" srcOrd="1" destOrd="0" presId="urn:microsoft.com/office/officeart/2005/8/layout/matrix1"/>
    <dgm:cxn modelId="{09388091-E684-6E4F-8057-1349BF36CC32}" type="presParOf" srcId="{39B8899F-6F73-254F-84D7-765D5C9792C2}" destId="{F6EC870F-36E2-0C42-9E4E-FE45B6374C22}" srcOrd="2" destOrd="0" presId="urn:microsoft.com/office/officeart/2005/8/layout/matrix1"/>
    <dgm:cxn modelId="{1D995C0A-0F09-1C49-B64B-C3594F56A8B5}" type="presParOf" srcId="{39B8899F-6F73-254F-84D7-765D5C9792C2}" destId="{685D9B8F-8CAF-B247-ADA4-4511A82C3CF6}" srcOrd="3" destOrd="0" presId="urn:microsoft.com/office/officeart/2005/8/layout/matrix1"/>
    <dgm:cxn modelId="{443D744A-6F77-4945-A06E-EEEE1B503153}" type="presParOf" srcId="{39B8899F-6F73-254F-84D7-765D5C9792C2}" destId="{0F26BE63-68A8-6646-B5BC-06F25BFA664A}" srcOrd="4" destOrd="0" presId="urn:microsoft.com/office/officeart/2005/8/layout/matrix1"/>
    <dgm:cxn modelId="{58AA2551-8FCD-E847-8B2C-D87941B9ADA7}" type="presParOf" srcId="{39B8899F-6F73-254F-84D7-765D5C9792C2}" destId="{F757A03A-A765-734A-8D81-A8C68FEDF292}" srcOrd="5" destOrd="0" presId="urn:microsoft.com/office/officeart/2005/8/layout/matrix1"/>
    <dgm:cxn modelId="{D1BC9B3F-6A13-EB43-9ECC-BFCEA09EC48A}" type="presParOf" srcId="{39B8899F-6F73-254F-84D7-765D5C9792C2}" destId="{4A577697-A3A5-EE41-A97F-1000E697424B}" srcOrd="6" destOrd="0" presId="urn:microsoft.com/office/officeart/2005/8/layout/matrix1"/>
    <dgm:cxn modelId="{FB8E9B1E-3CF4-674E-B94A-3962867C3E71}" type="presParOf" srcId="{39B8899F-6F73-254F-84D7-765D5C9792C2}" destId="{A05BE8CC-DF65-5C4C-8416-C01D23DD7FBD}" srcOrd="7" destOrd="0" presId="urn:microsoft.com/office/officeart/2005/8/layout/matrix1"/>
    <dgm:cxn modelId="{85C16AFA-C74F-5A43-B069-5EB525CD774F}" type="presParOf" srcId="{B1A8C741-F56F-3542-BFF2-B42FF3C2F16C}" destId="{E683DBB5-151A-B54B-93FC-E4AC16A424F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397213-32D7-6A47-B02B-97F7C62D5143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8735936-BD79-F14C-87C0-A42F50BA62AF}">
      <dgm:prSet phldrT="[Texte]"/>
      <dgm:spPr/>
      <dgm:t>
        <a:bodyPr/>
        <a:lstStyle/>
        <a:p>
          <a:r>
            <a:rPr lang="fr-FR" b="1" dirty="0">
              <a:solidFill>
                <a:srgbClr val="FF0000"/>
              </a:solidFill>
            </a:rPr>
            <a:t>La cardiologie interventionnelle</a:t>
          </a:r>
          <a:br>
            <a:rPr lang="fr-FR" b="1" dirty="0">
              <a:solidFill>
                <a:srgbClr val="FF0000"/>
              </a:solidFill>
            </a:rPr>
          </a:br>
          <a:r>
            <a:rPr lang="fr-FR" b="1" dirty="0">
              <a:solidFill>
                <a:srgbClr val="FF0000"/>
              </a:solidFill>
            </a:rPr>
            <a:t>pour la personne âgée </a:t>
          </a:r>
          <a:endParaRPr lang="fr-FR" dirty="0"/>
        </a:p>
      </dgm:t>
    </dgm:pt>
    <dgm:pt modelId="{02AB0BC9-32D4-FE4A-AB05-0E20814CCC6C}" type="parTrans" cxnId="{0866393F-64B3-7241-A04E-443954A99578}">
      <dgm:prSet/>
      <dgm:spPr/>
      <dgm:t>
        <a:bodyPr/>
        <a:lstStyle/>
        <a:p>
          <a:endParaRPr lang="fr-FR"/>
        </a:p>
      </dgm:t>
    </dgm:pt>
    <dgm:pt modelId="{8BD09520-5E77-684D-A081-F9457035589E}" type="sibTrans" cxnId="{0866393F-64B3-7241-A04E-443954A99578}">
      <dgm:prSet/>
      <dgm:spPr/>
      <dgm:t>
        <a:bodyPr/>
        <a:lstStyle/>
        <a:p>
          <a:endParaRPr lang="fr-FR"/>
        </a:p>
      </dgm:t>
    </dgm:pt>
    <dgm:pt modelId="{DA7964BA-E9D3-DF47-B983-5651A9B97AFB}">
      <dgm:prSet phldrT="[Texte]"/>
      <dgm:spPr/>
      <dgm:t>
        <a:bodyPr/>
        <a:lstStyle/>
        <a:p>
          <a:r>
            <a:rPr lang="fr-FR" dirty="0"/>
            <a:t>Prévention </a:t>
          </a:r>
        </a:p>
      </dgm:t>
    </dgm:pt>
    <dgm:pt modelId="{BCF1484D-74C5-FD4C-AE95-D666663EF625}" type="parTrans" cxnId="{61CE28AB-F0C1-3746-93F0-316512681A78}">
      <dgm:prSet/>
      <dgm:spPr/>
      <dgm:t>
        <a:bodyPr/>
        <a:lstStyle/>
        <a:p>
          <a:endParaRPr lang="fr-FR"/>
        </a:p>
      </dgm:t>
    </dgm:pt>
    <dgm:pt modelId="{A5D3E095-2649-FA4A-BC5C-A80E30148D80}" type="sibTrans" cxnId="{61CE28AB-F0C1-3746-93F0-316512681A78}">
      <dgm:prSet/>
      <dgm:spPr/>
      <dgm:t>
        <a:bodyPr/>
        <a:lstStyle/>
        <a:p>
          <a:endParaRPr lang="fr-FR"/>
        </a:p>
      </dgm:t>
    </dgm:pt>
    <dgm:pt modelId="{152E2AC3-CB9E-1D40-84FD-4494E121A1A4}">
      <dgm:prSet phldrT="[Texte]"/>
      <dgm:spPr/>
      <dgm:t>
        <a:bodyPr/>
        <a:lstStyle/>
        <a:p>
          <a:r>
            <a:rPr lang="fr-FR" dirty="0"/>
            <a:t>Survie</a:t>
          </a:r>
        </a:p>
      </dgm:t>
    </dgm:pt>
    <dgm:pt modelId="{65F97B39-ECE6-E545-918C-9C049E962677}" type="parTrans" cxnId="{21B1D59B-335D-5747-BE3E-0443E3D6E58A}">
      <dgm:prSet/>
      <dgm:spPr/>
      <dgm:t>
        <a:bodyPr/>
        <a:lstStyle/>
        <a:p>
          <a:endParaRPr lang="fr-FR"/>
        </a:p>
      </dgm:t>
    </dgm:pt>
    <dgm:pt modelId="{DB93DCEB-AC9F-B94F-8089-3059633758A0}" type="sibTrans" cxnId="{21B1D59B-335D-5747-BE3E-0443E3D6E58A}">
      <dgm:prSet/>
      <dgm:spPr/>
      <dgm:t>
        <a:bodyPr/>
        <a:lstStyle/>
        <a:p>
          <a:endParaRPr lang="fr-FR"/>
        </a:p>
      </dgm:t>
    </dgm:pt>
    <dgm:pt modelId="{6020C768-CC71-D047-ACCB-2DD699C5E6F8}">
      <dgm:prSet phldrT="[Texte]"/>
      <dgm:spPr/>
      <dgm:t>
        <a:bodyPr/>
        <a:lstStyle/>
        <a:p>
          <a:r>
            <a:rPr lang="fr-FR" dirty="0"/>
            <a:t>Symptômes </a:t>
          </a:r>
        </a:p>
      </dgm:t>
    </dgm:pt>
    <dgm:pt modelId="{3D854C01-34A9-434E-9BB0-E3BC717C9D5A}" type="parTrans" cxnId="{6539F417-4FF3-7F43-A875-B0748161C9BD}">
      <dgm:prSet/>
      <dgm:spPr/>
      <dgm:t>
        <a:bodyPr/>
        <a:lstStyle/>
        <a:p>
          <a:endParaRPr lang="fr-FR"/>
        </a:p>
      </dgm:t>
    </dgm:pt>
    <dgm:pt modelId="{A58BF758-E9D8-0246-9DB2-7ECE03C00523}" type="sibTrans" cxnId="{6539F417-4FF3-7F43-A875-B0748161C9BD}">
      <dgm:prSet/>
      <dgm:spPr/>
      <dgm:t>
        <a:bodyPr/>
        <a:lstStyle/>
        <a:p>
          <a:endParaRPr lang="fr-FR"/>
        </a:p>
      </dgm:t>
    </dgm:pt>
    <dgm:pt modelId="{055A3877-D0A3-FA43-AAD4-3B8A89AB1149}">
      <dgm:prSet phldrT="[Texte]"/>
      <dgm:spPr/>
      <dgm:t>
        <a:bodyPr/>
        <a:lstStyle/>
        <a:p>
          <a:r>
            <a:rPr lang="fr-FR" dirty="0"/>
            <a:t>Qualité de vie</a:t>
          </a:r>
        </a:p>
      </dgm:t>
    </dgm:pt>
    <dgm:pt modelId="{171A9BC7-72AE-7842-AFAE-93CFE4D7BA95}" type="parTrans" cxnId="{CF77E923-3D9B-174E-8F74-9F02902B2474}">
      <dgm:prSet/>
      <dgm:spPr/>
      <dgm:t>
        <a:bodyPr/>
        <a:lstStyle/>
        <a:p>
          <a:endParaRPr lang="fr-FR"/>
        </a:p>
      </dgm:t>
    </dgm:pt>
    <dgm:pt modelId="{65F8C10B-D724-FF43-8B7D-DBBB2CEEE44A}" type="sibTrans" cxnId="{CF77E923-3D9B-174E-8F74-9F02902B2474}">
      <dgm:prSet/>
      <dgm:spPr/>
      <dgm:t>
        <a:bodyPr/>
        <a:lstStyle/>
        <a:p>
          <a:endParaRPr lang="fr-FR"/>
        </a:p>
      </dgm:t>
    </dgm:pt>
    <dgm:pt modelId="{B1A8C741-F56F-3542-BFF2-B42FF3C2F16C}" type="pres">
      <dgm:prSet presAssocID="{FC397213-32D7-6A47-B02B-97F7C62D514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B8899F-6F73-254F-84D7-765D5C9792C2}" type="pres">
      <dgm:prSet presAssocID="{FC397213-32D7-6A47-B02B-97F7C62D5143}" presName="matrix" presStyleCnt="0"/>
      <dgm:spPr/>
    </dgm:pt>
    <dgm:pt modelId="{DEFBE028-2154-6B45-AC06-426D452FFA10}" type="pres">
      <dgm:prSet presAssocID="{FC397213-32D7-6A47-B02B-97F7C62D5143}" presName="tile1" presStyleLbl="node1" presStyleIdx="0" presStyleCnt="4"/>
      <dgm:spPr/>
    </dgm:pt>
    <dgm:pt modelId="{FA7B68EE-CF98-F548-BB0D-2D1598240E06}" type="pres">
      <dgm:prSet presAssocID="{FC397213-32D7-6A47-B02B-97F7C62D514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6EC870F-36E2-0C42-9E4E-FE45B6374C22}" type="pres">
      <dgm:prSet presAssocID="{FC397213-32D7-6A47-B02B-97F7C62D5143}" presName="tile2" presStyleLbl="node1" presStyleIdx="1" presStyleCnt="4" custLinFactNeighborY="0"/>
      <dgm:spPr/>
    </dgm:pt>
    <dgm:pt modelId="{685D9B8F-8CAF-B247-ADA4-4511A82C3CF6}" type="pres">
      <dgm:prSet presAssocID="{FC397213-32D7-6A47-B02B-97F7C62D514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F26BE63-68A8-6646-B5BC-06F25BFA664A}" type="pres">
      <dgm:prSet presAssocID="{FC397213-32D7-6A47-B02B-97F7C62D5143}" presName="tile3" presStyleLbl="node1" presStyleIdx="2" presStyleCnt="4"/>
      <dgm:spPr/>
    </dgm:pt>
    <dgm:pt modelId="{F757A03A-A765-734A-8D81-A8C68FEDF292}" type="pres">
      <dgm:prSet presAssocID="{FC397213-32D7-6A47-B02B-97F7C62D514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577697-A3A5-EE41-A97F-1000E697424B}" type="pres">
      <dgm:prSet presAssocID="{FC397213-32D7-6A47-B02B-97F7C62D5143}" presName="tile4" presStyleLbl="node1" presStyleIdx="3" presStyleCnt="4"/>
      <dgm:spPr/>
    </dgm:pt>
    <dgm:pt modelId="{A05BE8CC-DF65-5C4C-8416-C01D23DD7FBD}" type="pres">
      <dgm:prSet presAssocID="{FC397213-32D7-6A47-B02B-97F7C62D514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683DBB5-151A-B54B-93FC-E4AC16A424F3}" type="pres">
      <dgm:prSet presAssocID="{FC397213-32D7-6A47-B02B-97F7C62D5143}" presName="centerTile" presStyleLbl="fgShp" presStyleIdx="0" presStyleCnt="1" custScaleX="158446" custScaleY="159628">
        <dgm:presLayoutVars>
          <dgm:chMax val="0"/>
          <dgm:chPref val="0"/>
        </dgm:presLayoutVars>
      </dgm:prSet>
      <dgm:spPr/>
    </dgm:pt>
  </dgm:ptLst>
  <dgm:cxnLst>
    <dgm:cxn modelId="{1C5AB816-D6CB-C941-B74A-52E191B06F8E}" type="presOf" srcId="{6020C768-CC71-D047-ACCB-2DD699C5E6F8}" destId="{F757A03A-A765-734A-8D81-A8C68FEDF292}" srcOrd="1" destOrd="0" presId="urn:microsoft.com/office/officeart/2005/8/layout/matrix1"/>
    <dgm:cxn modelId="{6539F417-4FF3-7F43-A875-B0748161C9BD}" srcId="{E8735936-BD79-F14C-87C0-A42F50BA62AF}" destId="{6020C768-CC71-D047-ACCB-2DD699C5E6F8}" srcOrd="2" destOrd="0" parTransId="{3D854C01-34A9-434E-9BB0-E3BC717C9D5A}" sibTransId="{A58BF758-E9D8-0246-9DB2-7ECE03C00523}"/>
    <dgm:cxn modelId="{CF77E923-3D9B-174E-8F74-9F02902B2474}" srcId="{E8735936-BD79-F14C-87C0-A42F50BA62AF}" destId="{055A3877-D0A3-FA43-AAD4-3B8A89AB1149}" srcOrd="3" destOrd="0" parTransId="{171A9BC7-72AE-7842-AFAE-93CFE4D7BA95}" sibTransId="{65F8C10B-D724-FF43-8B7D-DBBB2CEEE44A}"/>
    <dgm:cxn modelId="{93C80F2B-6E69-3D41-9D86-E7B4422888B5}" type="presOf" srcId="{152E2AC3-CB9E-1D40-84FD-4494E121A1A4}" destId="{685D9B8F-8CAF-B247-ADA4-4511A82C3CF6}" srcOrd="1" destOrd="0" presId="urn:microsoft.com/office/officeart/2005/8/layout/matrix1"/>
    <dgm:cxn modelId="{0866393F-64B3-7241-A04E-443954A99578}" srcId="{FC397213-32D7-6A47-B02B-97F7C62D5143}" destId="{E8735936-BD79-F14C-87C0-A42F50BA62AF}" srcOrd="0" destOrd="0" parTransId="{02AB0BC9-32D4-FE4A-AB05-0E20814CCC6C}" sibTransId="{8BD09520-5E77-684D-A081-F9457035589E}"/>
    <dgm:cxn modelId="{8C57044D-F1B7-7A45-A8A2-4AC60F4EC926}" type="presOf" srcId="{6020C768-CC71-D047-ACCB-2DD699C5E6F8}" destId="{0F26BE63-68A8-6646-B5BC-06F25BFA664A}" srcOrd="0" destOrd="0" presId="urn:microsoft.com/office/officeart/2005/8/layout/matrix1"/>
    <dgm:cxn modelId="{9941D779-595B-B140-9F10-9FAF7C86A96F}" type="presOf" srcId="{FC397213-32D7-6A47-B02B-97F7C62D5143}" destId="{B1A8C741-F56F-3542-BFF2-B42FF3C2F16C}" srcOrd="0" destOrd="0" presId="urn:microsoft.com/office/officeart/2005/8/layout/matrix1"/>
    <dgm:cxn modelId="{BBBCB982-5A2D-5643-9FA8-0611AC98AC18}" type="presOf" srcId="{DA7964BA-E9D3-DF47-B983-5651A9B97AFB}" destId="{FA7B68EE-CF98-F548-BB0D-2D1598240E06}" srcOrd="1" destOrd="0" presId="urn:microsoft.com/office/officeart/2005/8/layout/matrix1"/>
    <dgm:cxn modelId="{8F58AE88-A96B-1C4D-B8F6-37D8326EBD10}" type="presOf" srcId="{DA7964BA-E9D3-DF47-B983-5651A9B97AFB}" destId="{DEFBE028-2154-6B45-AC06-426D452FFA10}" srcOrd="0" destOrd="0" presId="urn:microsoft.com/office/officeart/2005/8/layout/matrix1"/>
    <dgm:cxn modelId="{808F5D89-986E-3E41-9BF2-F354DE02D1BB}" type="presOf" srcId="{055A3877-D0A3-FA43-AAD4-3B8A89AB1149}" destId="{4A577697-A3A5-EE41-A97F-1000E697424B}" srcOrd="0" destOrd="0" presId="urn:microsoft.com/office/officeart/2005/8/layout/matrix1"/>
    <dgm:cxn modelId="{B6C5DA98-1FC6-104A-B91E-8D43A34DC221}" type="presOf" srcId="{152E2AC3-CB9E-1D40-84FD-4494E121A1A4}" destId="{F6EC870F-36E2-0C42-9E4E-FE45B6374C22}" srcOrd="0" destOrd="0" presId="urn:microsoft.com/office/officeart/2005/8/layout/matrix1"/>
    <dgm:cxn modelId="{21B1D59B-335D-5747-BE3E-0443E3D6E58A}" srcId="{E8735936-BD79-F14C-87C0-A42F50BA62AF}" destId="{152E2AC3-CB9E-1D40-84FD-4494E121A1A4}" srcOrd="1" destOrd="0" parTransId="{65F97B39-ECE6-E545-918C-9C049E962677}" sibTransId="{DB93DCEB-AC9F-B94F-8089-3059633758A0}"/>
    <dgm:cxn modelId="{61CE28AB-F0C1-3746-93F0-316512681A78}" srcId="{E8735936-BD79-F14C-87C0-A42F50BA62AF}" destId="{DA7964BA-E9D3-DF47-B983-5651A9B97AFB}" srcOrd="0" destOrd="0" parTransId="{BCF1484D-74C5-FD4C-AE95-D666663EF625}" sibTransId="{A5D3E095-2649-FA4A-BC5C-A80E30148D80}"/>
    <dgm:cxn modelId="{478C51CF-9F8A-2D40-9CAE-83F69EFE7396}" type="presOf" srcId="{E8735936-BD79-F14C-87C0-A42F50BA62AF}" destId="{E683DBB5-151A-B54B-93FC-E4AC16A424F3}" srcOrd="0" destOrd="0" presId="urn:microsoft.com/office/officeart/2005/8/layout/matrix1"/>
    <dgm:cxn modelId="{482C5FFA-5B2B-1047-A523-8655892F0D8A}" type="presOf" srcId="{055A3877-D0A3-FA43-AAD4-3B8A89AB1149}" destId="{A05BE8CC-DF65-5C4C-8416-C01D23DD7FBD}" srcOrd="1" destOrd="0" presId="urn:microsoft.com/office/officeart/2005/8/layout/matrix1"/>
    <dgm:cxn modelId="{1DF3E6A9-B4E6-DC4A-A228-75121DD2223D}" type="presParOf" srcId="{B1A8C741-F56F-3542-BFF2-B42FF3C2F16C}" destId="{39B8899F-6F73-254F-84D7-765D5C9792C2}" srcOrd="0" destOrd="0" presId="urn:microsoft.com/office/officeart/2005/8/layout/matrix1"/>
    <dgm:cxn modelId="{718D0BF2-AEEE-E048-B29B-5E6C551D61D6}" type="presParOf" srcId="{39B8899F-6F73-254F-84D7-765D5C9792C2}" destId="{DEFBE028-2154-6B45-AC06-426D452FFA10}" srcOrd="0" destOrd="0" presId="urn:microsoft.com/office/officeart/2005/8/layout/matrix1"/>
    <dgm:cxn modelId="{D99634E4-3914-2D46-870F-0E443B917682}" type="presParOf" srcId="{39B8899F-6F73-254F-84D7-765D5C9792C2}" destId="{FA7B68EE-CF98-F548-BB0D-2D1598240E06}" srcOrd="1" destOrd="0" presId="urn:microsoft.com/office/officeart/2005/8/layout/matrix1"/>
    <dgm:cxn modelId="{09388091-E684-6E4F-8057-1349BF36CC32}" type="presParOf" srcId="{39B8899F-6F73-254F-84D7-765D5C9792C2}" destId="{F6EC870F-36E2-0C42-9E4E-FE45B6374C22}" srcOrd="2" destOrd="0" presId="urn:microsoft.com/office/officeart/2005/8/layout/matrix1"/>
    <dgm:cxn modelId="{1D995C0A-0F09-1C49-B64B-C3594F56A8B5}" type="presParOf" srcId="{39B8899F-6F73-254F-84D7-765D5C9792C2}" destId="{685D9B8F-8CAF-B247-ADA4-4511A82C3CF6}" srcOrd="3" destOrd="0" presId="urn:microsoft.com/office/officeart/2005/8/layout/matrix1"/>
    <dgm:cxn modelId="{443D744A-6F77-4945-A06E-EEEE1B503153}" type="presParOf" srcId="{39B8899F-6F73-254F-84D7-765D5C9792C2}" destId="{0F26BE63-68A8-6646-B5BC-06F25BFA664A}" srcOrd="4" destOrd="0" presId="urn:microsoft.com/office/officeart/2005/8/layout/matrix1"/>
    <dgm:cxn modelId="{58AA2551-8FCD-E847-8B2C-D87941B9ADA7}" type="presParOf" srcId="{39B8899F-6F73-254F-84D7-765D5C9792C2}" destId="{F757A03A-A765-734A-8D81-A8C68FEDF292}" srcOrd="5" destOrd="0" presId="urn:microsoft.com/office/officeart/2005/8/layout/matrix1"/>
    <dgm:cxn modelId="{D1BC9B3F-6A13-EB43-9ECC-BFCEA09EC48A}" type="presParOf" srcId="{39B8899F-6F73-254F-84D7-765D5C9792C2}" destId="{4A577697-A3A5-EE41-A97F-1000E697424B}" srcOrd="6" destOrd="0" presId="urn:microsoft.com/office/officeart/2005/8/layout/matrix1"/>
    <dgm:cxn modelId="{FB8E9B1E-3CF4-674E-B94A-3962867C3E71}" type="presParOf" srcId="{39B8899F-6F73-254F-84D7-765D5C9792C2}" destId="{A05BE8CC-DF65-5C4C-8416-C01D23DD7FBD}" srcOrd="7" destOrd="0" presId="urn:microsoft.com/office/officeart/2005/8/layout/matrix1"/>
    <dgm:cxn modelId="{85C16AFA-C74F-5A43-B069-5EB525CD774F}" type="presParOf" srcId="{B1A8C741-F56F-3542-BFF2-B42FF3C2F16C}" destId="{E683DBB5-151A-B54B-93FC-E4AC16A424F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397213-32D7-6A47-B02B-97F7C62D5143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8735936-BD79-F14C-87C0-A42F50BA62AF}">
      <dgm:prSet phldrT="[Texte]"/>
      <dgm:spPr/>
      <dgm:t>
        <a:bodyPr/>
        <a:lstStyle/>
        <a:p>
          <a:r>
            <a:rPr lang="fr-FR" b="1" dirty="0">
              <a:solidFill>
                <a:srgbClr val="FF0000"/>
              </a:solidFill>
            </a:rPr>
            <a:t>La cardiologie interventionnelle</a:t>
          </a:r>
          <a:br>
            <a:rPr lang="fr-FR" b="1" dirty="0">
              <a:solidFill>
                <a:srgbClr val="FF0000"/>
              </a:solidFill>
            </a:rPr>
          </a:br>
          <a:r>
            <a:rPr lang="fr-FR" b="1" dirty="0">
              <a:solidFill>
                <a:srgbClr val="FF0000"/>
              </a:solidFill>
            </a:rPr>
            <a:t>pour la personne âgée </a:t>
          </a:r>
          <a:endParaRPr lang="fr-FR" dirty="0"/>
        </a:p>
      </dgm:t>
    </dgm:pt>
    <dgm:pt modelId="{02AB0BC9-32D4-FE4A-AB05-0E20814CCC6C}" type="parTrans" cxnId="{0866393F-64B3-7241-A04E-443954A99578}">
      <dgm:prSet/>
      <dgm:spPr/>
      <dgm:t>
        <a:bodyPr/>
        <a:lstStyle/>
        <a:p>
          <a:endParaRPr lang="fr-FR"/>
        </a:p>
      </dgm:t>
    </dgm:pt>
    <dgm:pt modelId="{8BD09520-5E77-684D-A081-F9457035589E}" type="sibTrans" cxnId="{0866393F-64B3-7241-A04E-443954A99578}">
      <dgm:prSet/>
      <dgm:spPr/>
      <dgm:t>
        <a:bodyPr/>
        <a:lstStyle/>
        <a:p>
          <a:endParaRPr lang="fr-FR"/>
        </a:p>
      </dgm:t>
    </dgm:pt>
    <dgm:pt modelId="{DA7964BA-E9D3-DF47-B983-5651A9B97AFB}">
      <dgm:prSet phldrT="[Texte]"/>
      <dgm:spPr/>
      <dgm:t>
        <a:bodyPr/>
        <a:lstStyle/>
        <a:p>
          <a:r>
            <a:rPr lang="fr-FR" dirty="0"/>
            <a:t>Prévention </a:t>
          </a:r>
        </a:p>
      </dgm:t>
    </dgm:pt>
    <dgm:pt modelId="{BCF1484D-74C5-FD4C-AE95-D666663EF625}" type="parTrans" cxnId="{61CE28AB-F0C1-3746-93F0-316512681A78}">
      <dgm:prSet/>
      <dgm:spPr/>
      <dgm:t>
        <a:bodyPr/>
        <a:lstStyle/>
        <a:p>
          <a:endParaRPr lang="fr-FR"/>
        </a:p>
      </dgm:t>
    </dgm:pt>
    <dgm:pt modelId="{A5D3E095-2649-FA4A-BC5C-A80E30148D80}" type="sibTrans" cxnId="{61CE28AB-F0C1-3746-93F0-316512681A78}">
      <dgm:prSet/>
      <dgm:spPr/>
      <dgm:t>
        <a:bodyPr/>
        <a:lstStyle/>
        <a:p>
          <a:endParaRPr lang="fr-FR"/>
        </a:p>
      </dgm:t>
    </dgm:pt>
    <dgm:pt modelId="{152E2AC3-CB9E-1D40-84FD-4494E121A1A4}">
      <dgm:prSet phldrT="[Texte]"/>
      <dgm:spPr/>
      <dgm:t>
        <a:bodyPr/>
        <a:lstStyle/>
        <a:p>
          <a:r>
            <a:rPr lang="fr-FR" dirty="0"/>
            <a:t>Survie</a:t>
          </a:r>
        </a:p>
      </dgm:t>
    </dgm:pt>
    <dgm:pt modelId="{65F97B39-ECE6-E545-918C-9C049E962677}" type="parTrans" cxnId="{21B1D59B-335D-5747-BE3E-0443E3D6E58A}">
      <dgm:prSet/>
      <dgm:spPr/>
      <dgm:t>
        <a:bodyPr/>
        <a:lstStyle/>
        <a:p>
          <a:endParaRPr lang="fr-FR"/>
        </a:p>
      </dgm:t>
    </dgm:pt>
    <dgm:pt modelId="{DB93DCEB-AC9F-B94F-8089-3059633758A0}" type="sibTrans" cxnId="{21B1D59B-335D-5747-BE3E-0443E3D6E58A}">
      <dgm:prSet/>
      <dgm:spPr/>
      <dgm:t>
        <a:bodyPr/>
        <a:lstStyle/>
        <a:p>
          <a:endParaRPr lang="fr-FR"/>
        </a:p>
      </dgm:t>
    </dgm:pt>
    <dgm:pt modelId="{6020C768-CC71-D047-ACCB-2DD699C5E6F8}">
      <dgm:prSet phldrT="[Texte]"/>
      <dgm:spPr/>
      <dgm:t>
        <a:bodyPr/>
        <a:lstStyle/>
        <a:p>
          <a:r>
            <a:rPr lang="fr-FR" dirty="0"/>
            <a:t>Symptômes </a:t>
          </a:r>
        </a:p>
      </dgm:t>
    </dgm:pt>
    <dgm:pt modelId="{3D854C01-34A9-434E-9BB0-E3BC717C9D5A}" type="parTrans" cxnId="{6539F417-4FF3-7F43-A875-B0748161C9BD}">
      <dgm:prSet/>
      <dgm:spPr/>
      <dgm:t>
        <a:bodyPr/>
        <a:lstStyle/>
        <a:p>
          <a:endParaRPr lang="fr-FR"/>
        </a:p>
      </dgm:t>
    </dgm:pt>
    <dgm:pt modelId="{A58BF758-E9D8-0246-9DB2-7ECE03C00523}" type="sibTrans" cxnId="{6539F417-4FF3-7F43-A875-B0748161C9BD}">
      <dgm:prSet/>
      <dgm:spPr/>
      <dgm:t>
        <a:bodyPr/>
        <a:lstStyle/>
        <a:p>
          <a:endParaRPr lang="fr-FR"/>
        </a:p>
      </dgm:t>
    </dgm:pt>
    <dgm:pt modelId="{055A3877-D0A3-FA43-AAD4-3B8A89AB1149}">
      <dgm:prSet phldrT="[Texte]"/>
      <dgm:spPr/>
      <dgm:t>
        <a:bodyPr/>
        <a:lstStyle/>
        <a:p>
          <a:r>
            <a:rPr lang="fr-FR" dirty="0"/>
            <a:t>Qualité de vie</a:t>
          </a:r>
        </a:p>
      </dgm:t>
    </dgm:pt>
    <dgm:pt modelId="{171A9BC7-72AE-7842-AFAE-93CFE4D7BA95}" type="parTrans" cxnId="{CF77E923-3D9B-174E-8F74-9F02902B2474}">
      <dgm:prSet/>
      <dgm:spPr/>
      <dgm:t>
        <a:bodyPr/>
        <a:lstStyle/>
        <a:p>
          <a:endParaRPr lang="fr-FR"/>
        </a:p>
      </dgm:t>
    </dgm:pt>
    <dgm:pt modelId="{65F8C10B-D724-FF43-8B7D-DBBB2CEEE44A}" type="sibTrans" cxnId="{CF77E923-3D9B-174E-8F74-9F02902B2474}">
      <dgm:prSet/>
      <dgm:spPr/>
      <dgm:t>
        <a:bodyPr/>
        <a:lstStyle/>
        <a:p>
          <a:endParaRPr lang="fr-FR"/>
        </a:p>
      </dgm:t>
    </dgm:pt>
    <dgm:pt modelId="{B1A8C741-F56F-3542-BFF2-B42FF3C2F16C}" type="pres">
      <dgm:prSet presAssocID="{FC397213-32D7-6A47-B02B-97F7C62D514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B8899F-6F73-254F-84D7-765D5C9792C2}" type="pres">
      <dgm:prSet presAssocID="{FC397213-32D7-6A47-B02B-97F7C62D5143}" presName="matrix" presStyleCnt="0"/>
      <dgm:spPr/>
    </dgm:pt>
    <dgm:pt modelId="{DEFBE028-2154-6B45-AC06-426D452FFA10}" type="pres">
      <dgm:prSet presAssocID="{FC397213-32D7-6A47-B02B-97F7C62D5143}" presName="tile1" presStyleLbl="node1" presStyleIdx="0" presStyleCnt="4"/>
      <dgm:spPr/>
    </dgm:pt>
    <dgm:pt modelId="{FA7B68EE-CF98-F548-BB0D-2D1598240E06}" type="pres">
      <dgm:prSet presAssocID="{FC397213-32D7-6A47-B02B-97F7C62D514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6EC870F-36E2-0C42-9E4E-FE45B6374C22}" type="pres">
      <dgm:prSet presAssocID="{FC397213-32D7-6A47-B02B-97F7C62D5143}" presName="tile2" presStyleLbl="node1" presStyleIdx="1" presStyleCnt="4" custLinFactNeighborY="0"/>
      <dgm:spPr/>
    </dgm:pt>
    <dgm:pt modelId="{685D9B8F-8CAF-B247-ADA4-4511A82C3CF6}" type="pres">
      <dgm:prSet presAssocID="{FC397213-32D7-6A47-B02B-97F7C62D514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F26BE63-68A8-6646-B5BC-06F25BFA664A}" type="pres">
      <dgm:prSet presAssocID="{FC397213-32D7-6A47-B02B-97F7C62D5143}" presName="tile3" presStyleLbl="node1" presStyleIdx="2" presStyleCnt="4"/>
      <dgm:spPr/>
    </dgm:pt>
    <dgm:pt modelId="{F757A03A-A765-734A-8D81-A8C68FEDF292}" type="pres">
      <dgm:prSet presAssocID="{FC397213-32D7-6A47-B02B-97F7C62D514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577697-A3A5-EE41-A97F-1000E697424B}" type="pres">
      <dgm:prSet presAssocID="{FC397213-32D7-6A47-B02B-97F7C62D5143}" presName="tile4" presStyleLbl="node1" presStyleIdx="3" presStyleCnt="4"/>
      <dgm:spPr/>
    </dgm:pt>
    <dgm:pt modelId="{A05BE8CC-DF65-5C4C-8416-C01D23DD7FBD}" type="pres">
      <dgm:prSet presAssocID="{FC397213-32D7-6A47-B02B-97F7C62D514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683DBB5-151A-B54B-93FC-E4AC16A424F3}" type="pres">
      <dgm:prSet presAssocID="{FC397213-32D7-6A47-B02B-97F7C62D5143}" presName="centerTile" presStyleLbl="fgShp" presStyleIdx="0" presStyleCnt="1" custScaleX="158446" custScaleY="159628">
        <dgm:presLayoutVars>
          <dgm:chMax val="0"/>
          <dgm:chPref val="0"/>
        </dgm:presLayoutVars>
      </dgm:prSet>
      <dgm:spPr/>
    </dgm:pt>
  </dgm:ptLst>
  <dgm:cxnLst>
    <dgm:cxn modelId="{1C5AB816-D6CB-C941-B74A-52E191B06F8E}" type="presOf" srcId="{6020C768-CC71-D047-ACCB-2DD699C5E6F8}" destId="{F757A03A-A765-734A-8D81-A8C68FEDF292}" srcOrd="1" destOrd="0" presId="urn:microsoft.com/office/officeart/2005/8/layout/matrix1"/>
    <dgm:cxn modelId="{6539F417-4FF3-7F43-A875-B0748161C9BD}" srcId="{E8735936-BD79-F14C-87C0-A42F50BA62AF}" destId="{6020C768-CC71-D047-ACCB-2DD699C5E6F8}" srcOrd="2" destOrd="0" parTransId="{3D854C01-34A9-434E-9BB0-E3BC717C9D5A}" sibTransId="{A58BF758-E9D8-0246-9DB2-7ECE03C00523}"/>
    <dgm:cxn modelId="{CF77E923-3D9B-174E-8F74-9F02902B2474}" srcId="{E8735936-BD79-F14C-87C0-A42F50BA62AF}" destId="{055A3877-D0A3-FA43-AAD4-3B8A89AB1149}" srcOrd="3" destOrd="0" parTransId="{171A9BC7-72AE-7842-AFAE-93CFE4D7BA95}" sibTransId="{65F8C10B-D724-FF43-8B7D-DBBB2CEEE44A}"/>
    <dgm:cxn modelId="{93C80F2B-6E69-3D41-9D86-E7B4422888B5}" type="presOf" srcId="{152E2AC3-CB9E-1D40-84FD-4494E121A1A4}" destId="{685D9B8F-8CAF-B247-ADA4-4511A82C3CF6}" srcOrd="1" destOrd="0" presId="urn:microsoft.com/office/officeart/2005/8/layout/matrix1"/>
    <dgm:cxn modelId="{0866393F-64B3-7241-A04E-443954A99578}" srcId="{FC397213-32D7-6A47-B02B-97F7C62D5143}" destId="{E8735936-BD79-F14C-87C0-A42F50BA62AF}" srcOrd="0" destOrd="0" parTransId="{02AB0BC9-32D4-FE4A-AB05-0E20814CCC6C}" sibTransId="{8BD09520-5E77-684D-A081-F9457035589E}"/>
    <dgm:cxn modelId="{8C57044D-F1B7-7A45-A8A2-4AC60F4EC926}" type="presOf" srcId="{6020C768-CC71-D047-ACCB-2DD699C5E6F8}" destId="{0F26BE63-68A8-6646-B5BC-06F25BFA664A}" srcOrd="0" destOrd="0" presId="urn:microsoft.com/office/officeart/2005/8/layout/matrix1"/>
    <dgm:cxn modelId="{9941D779-595B-B140-9F10-9FAF7C86A96F}" type="presOf" srcId="{FC397213-32D7-6A47-B02B-97F7C62D5143}" destId="{B1A8C741-F56F-3542-BFF2-B42FF3C2F16C}" srcOrd="0" destOrd="0" presId="urn:microsoft.com/office/officeart/2005/8/layout/matrix1"/>
    <dgm:cxn modelId="{BBBCB982-5A2D-5643-9FA8-0611AC98AC18}" type="presOf" srcId="{DA7964BA-E9D3-DF47-B983-5651A9B97AFB}" destId="{FA7B68EE-CF98-F548-BB0D-2D1598240E06}" srcOrd="1" destOrd="0" presId="urn:microsoft.com/office/officeart/2005/8/layout/matrix1"/>
    <dgm:cxn modelId="{8F58AE88-A96B-1C4D-B8F6-37D8326EBD10}" type="presOf" srcId="{DA7964BA-E9D3-DF47-B983-5651A9B97AFB}" destId="{DEFBE028-2154-6B45-AC06-426D452FFA10}" srcOrd="0" destOrd="0" presId="urn:microsoft.com/office/officeart/2005/8/layout/matrix1"/>
    <dgm:cxn modelId="{808F5D89-986E-3E41-9BF2-F354DE02D1BB}" type="presOf" srcId="{055A3877-D0A3-FA43-AAD4-3B8A89AB1149}" destId="{4A577697-A3A5-EE41-A97F-1000E697424B}" srcOrd="0" destOrd="0" presId="urn:microsoft.com/office/officeart/2005/8/layout/matrix1"/>
    <dgm:cxn modelId="{B6C5DA98-1FC6-104A-B91E-8D43A34DC221}" type="presOf" srcId="{152E2AC3-CB9E-1D40-84FD-4494E121A1A4}" destId="{F6EC870F-36E2-0C42-9E4E-FE45B6374C22}" srcOrd="0" destOrd="0" presId="urn:microsoft.com/office/officeart/2005/8/layout/matrix1"/>
    <dgm:cxn modelId="{21B1D59B-335D-5747-BE3E-0443E3D6E58A}" srcId="{E8735936-BD79-F14C-87C0-A42F50BA62AF}" destId="{152E2AC3-CB9E-1D40-84FD-4494E121A1A4}" srcOrd="1" destOrd="0" parTransId="{65F97B39-ECE6-E545-918C-9C049E962677}" sibTransId="{DB93DCEB-AC9F-B94F-8089-3059633758A0}"/>
    <dgm:cxn modelId="{61CE28AB-F0C1-3746-93F0-316512681A78}" srcId="{E8735936-BD79-F14C-87C0-A42F50BA62AF}" destId="{DA7964BA-E9D3-DF47-B983-5651A9B97AFB}" srcOrd="0" destOrd="0" parTransId="{BCF1484D-74C5-FD4C-AE95-D666663EF625}" sibTransId="{A5D3E095-2649-FA4A-BC5C-A80E30148D80}"/>
    <dgm:cxn modelId="{478C51CF-9F8A-2D40-9CAE-83F69EFE7396}" type="presOf" srcId="{E8735936-BD79-F14C-87C0-A42F50BA62AF}" destId="{E683DBB5-151A-B54B-93FC-E4AC16A424F3}" srcOrd="0" destOrd="0" presId="urn:microsoft.com/office/officeart/2005/8/layout/matrix1"/>
    <dgm:cxn modelId="{482C5FFA-5B2B-1047-A523-8655892F0D8A}" type="presOf" srcId="{055A3877-D0A3-FA43-AAD4-3B8A89AB1149}" destId="{A05BE8CC-DF65-5C4C-8416-C01D23DD7FBD}" srcOrd="1" destOrd="0" presId="urn:microsoft.com/office/officeart/2005/8/layout/matrix1"/>
    <dgm:cxn modelId="{1DF3E6A9-B4E6-DC4A-A228-75121DD2223D}" type="presParOf" srcId="{B1A8C741-F56F-3542-BFF2-B42FF3C2F16C}" destId="{39B8899F-6F73-254F-84D7-765D5C9792C2}" srcOrd="0" destOrd="0" presId="urn:microsoft.com/office/officeart/2005/8/layout/matrix1"/>
    <dgm:cxn modelId="{718D0BF2-AEEE-E048-B29B-5E6C551D61D6}" type="presParOf" srcId="{39B8899F-6F73-254F-84D7-765D5C9792C2}" destId="{DEFBE028-2154-6B45-AC06-426D452FFA10}" srcOrd="0" destOrd="0" presId="urn:microsoft.com/office/officeart/2005/8/layout/matrix1"/>
    <dgm:cxn modelId="{D99634E4-3914-2D46-870F-0E443B917682}" type="presParOf" srcId="{39B8899F-6F73-254F-84D7-765D5C9792C2}" destId="{FA7B68EE-CF98-F548-BB0D-2D1598240E06}" srcOrd="1" destOrd="0" presId="urn:microsoft.com/office/officeart/2005/8/layout/matrix1"/>
    <dgm:cxn modelId="{09388091-E684-6E4F-8057-1349BF36CC32}" type="presParOf" srcId="{39B8899F-6F73-254F-84D7-765D5C9792C2}" destId="{F6EC870F-36E2-0C42-9E4E-FE45B6374C22}" srcOrd="2" destOrd="0" presId="urn:microsoft.com/office/officeart/2005/8/layout/matrix1"/>
    <dgm:cxn modelId="{1D995C0A-0F09-1C49-B64B-C3594F56A8B5}" type="presParOf" srcId="{39B8899F-6F73-254F-84D7-765D5C9792C2}" destId="{685D9B8F-8CAF-B247-ADA4-4511A82C3CF6}" srcOrd="3" destOrd="0" presId="urn:microsoft.com/office/officeart/2005/8/layout/matrix1"/>
    <dgm:cxn modelId="{443D744A-6F77-4945-A06E-EEEE1B503153}" type="presParOf" srcId="{39B8899F-6F73-254F-84D7-765D5C9792C2}" destId="{0F26BE63-68A8-6646-B5BC-06F25BFA664A}" srcOrd="4" destOrd="0" presId="urn:microsoft.com/office/officeart/2005/8/layout/matrix1"/>
    <dgm:cxn modelId="{58AA2551-8FCD-E847-8B2C-D87941B9ADA7}" type="presParOf" srcId="{39B8899F-6F73-254F-84D7-765D5C9792C2}" destId="{F757A03A-A765-734A-8D81-A8C68FEDF292}" srcOrd="5" destOrd="0" presId="urn:microsoft.com/office/officeart/2005/8/layout/matrix1"/>
    <dgm:cxn modelId="{D1BC9B3F-6A13-EB43-9ECC-BFCEA09EC48A}" type="presParOf" srcId="{39B8899F-6F73-254F-84D7-765D5C9792C2}" destId="{4A577697-A3A5-EE41-A97F-1000E697424B}" srcOrd="6" destOrd="0" presId="urn:microsoft.com/office/officeart/2005/8/layout/matrix1"/>
    <dgm:cxn modelId="{FB8E9B1E-3CF4-674E-B94A-3962867C3E71}" type="presParOf" srcId="{39B8899F-6F73-254F-84D7-765D5C9792C2}" destId="{A05BE8CC-DF65-5C4C-8416-C01D23DD7FBD}" srcOrd="7" destOrd="0" presId="urn:microsoft.com/office/officeart/2005/8/layout/matrix1"/>
    <dgm:cxn modelId="{85C16AFA-C74F-5A43-B069-5EB525CD774F}" type="presParOf" srcId="{B1A8C741-F56F-3542-BFF2-B42FF3C2F16C}" destId="{E683DBB5-151A-B54B-93FC-E4AC16A424F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397213-32D7-6A47-B02B-97F7C62D5143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8735936-BD79-F14C-87C0-A42F50BA62AF}">
      <dgm:prSet phldrT="[Texte]"/>
      <dgm:spPr/>
      <dgm:t>
        <a:bodyPr/>
        <a:lstStyle/>
        <a:p>
          <a:r>
            <a:rPr lang="fr-FR" b="1" dirty="0">
              <a:solidFill>
                <a:srgbClr val="FF0000"/>
              </a:solidFill>
            </a:rPr>
            <a:t>La cardiologie interventionnelle</a:t>
          </a:r>
          <a:br>
            <a:rPr lang="fr-FR" b="1" dirty="0">
              <a:solidFill>
                <a:srgbClr val="FF0000"/>
              </a:solidFill>
            </a:rPr>
          </a:br>
          <a:r>
            <a:rPr lang="fr-FR" b="1" dirty="0">
              <a:solidFill>
                <a:srgbClr val="FF0000"/>
              </a:solidFill>
            </a:rPr>
            <a:t>pour la personne âgée </a:t>
          </a:r>
          <a:endParaRPr lang="fr-FR" dirty="0"/>
        </a:p>
      </dgm:t>
    </dgm:pt>
    <dgm:pt modelId="{02AB0BC9-32D4-FE4A-AB05-0E20814CCC6C}" type="parTrans" cxnId="{0866393F-64B3-7241-A04E-443954A99578}">
      <dgm:prSet/>
      <dgm:spPr/>
      <dgm:t>
        <a:bodyPr/>
        <a:lstStyle/>
        <a:p>
          <a:endParaRPr lang="fr-FR"/>
        </a:p>
      </dgm:t>
    </dgm:pt>
    <dgm:pt modelId="{8BD09520-5E77-684D-A081-F9457035589E}" type="sibTrans" cxnId="{0866393F-64B3-7241-A04E-443954A99578}">
      <dgm:prSet/>
      <dgm:spPr/>
      <dgm:t>
        <a:bodyPr/>
        <a:lstStyle/>
        <a:p>
          <a:endParaRPr lang="fr-FR"/>
        </a:p>
      </dgm:t>
    </dgm:pt>
    <dgm:pt modelId="{DA7964BA-E9D3-DF47-B983-5651A9B97AFB}">
      <dgm:prSet phldrT="[Texte]"/>
      <dgm:spPr/>
      <dgm:t>
        <a:bodyPr/>
        <a:lstStyle/>
        <a:p>
          <a:r>
            <a:rPr lang="fr-FR" dirty="0"/>
            <a:t>Prévention </a:t>
          </a:r>
        </a:p>
      </dgm:t>
    </dgm:pt>
    <dgm:pt modelId="{BCF1484D-74C5-FD4C-AE95-D666663EF625}" type="parTrans" cxnId="{61CE28AB-F0C1-3746-93F0-316512681A78}">
      <dgm:prSet/>
      <dgm:spPr/>
      <dgm:t>
        <a:bodyPr/>
        <a:lstStyle/>
        <a:p>
          <a:endParaRPr lang="fr-FR"/>
        </a:p>
      </dgm:t>
    </dgm:pt>
    <dgm:pt modelId="{A5D3E095-2649-FA4A-BC5C-A80E30148D80}" type="sibTrans" cxnId="{61CE28AB-F0C1-3746-93F0-316512681A78}">
      <dgm:prSet/>
      <dgm:spPr/>
      <dgm:t>
        <a:bodyPr/>
        <a:lstStyle/>
        <a:p>
          <a:endParaRPr lang="fr-FR"/>
        </a:p>
      </dgm:t>
    </dgm:pt>
    <dgm:pt modelId="{152E2AC3-CB9E-1D40-84FD-4494E121A1A4}">
      <dgm:prSet phldrT="[Texte]"/>
      <dgm:spPr/>
      <dgm:t>
        <a:bodyPr/>
        <a:lstStyle/>
        <a:p>
          <a:r>
            <a:rPr lang="fr-FR" dirty="0"/>
            <a:t>Survie</a:t>
          </a:r>
        </a:p>
      </dgm:t>
    </dgm:pt>
    <dgm:pt modelId="{65F97B39-ECE6-E545-918C-9C049E962677}" type="parTrans" cxnId="{21B1D59B-335D-5747-BE3E-0443E3D6E58A}">
      <dgm:prSet/>
      <dgm:spPr/>
      <dgm:t>
        <a:bodyPr/>
        <a:lstStyle/>
        <a:p>
          <a:endParaRPr lang="fr-FR"/>
        </a:p>
      </dgm:t>
    </dgm:pt>
    <dgm:pt modelId="{DB93DCEB-AC9F-B94F-8089-3059633758A0}" type="sibTrans" cxnId="{21B1D59B-335D-5747-BE3E-0443E3D6E58A}">
      <dgm:prSet/>
      <dgm:spPr/>
      <dgm:t>
        <a:bodyPr/>
        <a:lstStyle/>
        <a:p>
          <a:endParaRPr lang="fr-FR"/>
        </a:p>
      </dgm:t>
    </dgm:pt>
    <dgm:pt modelId="{6020C768-CC71-D047-ACCB-2DD699C5E6F8}">
      <dgm:prSet phldrT="[Texte]"/>
      <dgm:spPr/>
      <dgm:t>
        <a:bodyPr/>
        <a:lstStyle/>
        <a:p>
          <a:r>
            <a:rPr lang="fr-FR" dirty="0"/>
            <a:t>Symptômes </a:t>
          </a:r>
        </a:p>
      </dgm:t>
    </dgm:pt>
    <dgm:pt modelId="{3D854C01-34A9-434E-9BB0-E3BC717C9D5A}" type="parTrans" cxnId="{6539F417-4FF3-7F43-A875-B0748161C9BD}">
      <dgm:prSet/>
      <dgm:spPr/>
      <dgm:t>
        <a:bodyPr/>
        <a:lstStyle/>
        <a:p>
          <a:endParaRPr lang="fr-FR"/>
        </a:p>
      </dgm:t>
    </dgm:pt>
    <dgm:pt modelId="{A58BF758-E9D8-0246-9DB2-7ECE03C00523}" type="sibTrans" cxnId="{6539F417-4FF3-7F43-A875-B0748161C9BD}">
      <dgm:prSet/>
      <dgm:spPr/>
      <dgm:t>
        <a:bodyPr/>
        <a:lstStyle/>
        <a:p>
          <a:endParaRPr lang="fr-FR"/>
        </a:p>
      </dgm:t>
    </dgm:pt>
    <dgm:pt modelId="{055A3877-D0A3-FA43-AAD4-3B8A89AB1149}">
      <dgm:prSet phldrT="[Texte]"/>
      <dgm:spPr/>
      <dgm:t>
        <a:bodyPr/>
        <a:lstStyle/>
        <a:p>
          <a:r>
            <a:rPr lang="fr-FR" dirty="0"/>
            <a:t>Qualité de vie</a:t>
          </a:r>
        </a:p>
      </dgm:t>
    </dgm:pt>
    <dgm:pt modelId="{171A9BC7-72AE-7842-AFAE-93CFE4D7BA95}" type="parTrans" cxnId="{CF77E923-3D9B-174E-8F74-9F02902B2474}">
      <dgm:prSet/>
      <dgm:spPr/>
      <dgm:t>
        <a:bodyPr/>
        <a:lstStyle/>
        <a:p>
          <a:endParaRPr lang="fr-FR"/>
        </a:p>
      </dgm:t>
    </dgm:pt>
    <dgm:pt modelId="{65F8C10B-D724-FF43-8B7D-DBBB2CEEE44A}" type="sibTrans" cxnId="{CF77E923-3D9B-174E-8F74-9F02902B2474}">
      <dgm:prSet/>
      <dgm:spPr/>
      <dgm:t>
        <a:bodyPr/>
        <a:lstStyle/>
        <a:p>
          <a:endParaRPr lang="fr-FR"/>
        </a:p>
      </dgm:t>
    </dgm:pt>
    <dgm:pt modelId="{B1A8C741-F56F-3542-BFF2-B42FF3C2F16C}" type="pres">
      <dgm:prSet presAssocID="{FC397213-32D7-6A47-B02B-97F7C62D514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B8899F-6F73-254F-84D7-765D5C9792C2}" type="pres">
      <dgm:prSet presAssocID="{FC397213-32D7-6A47-B02B-97F7C62D5143}" presName="matrix" presStyleCnt="0"/>
      <dgm:spPr/>
    </dgm:pt>
    <dgm:pt modelId="{DEFBE028-2154-6B45-AC06-426D452FFA10}" type="pres">
      <dgm:prSet presAssocID="{FC397213-32D7-6A47-B02B-97F7C62D5143}" presName="tile1" presStyleLbl="node1" presStyleIdx="0" presStyleCnt="4"/>
      <dgm:spPr/>
    </dgm:pt>
    <dgm:pt modelId="{FA7B68EE-CF98-F548-BB0D-2D1598240E06}" type="pres">
      <dgm:prSet presAssocID="{FC397213-32D7-6A47-B02B-97F7C62D514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6EC870F-36E2-0C42-9E4E-FE45B6374C22}" type="pres">
      <dgm:prSet presAssocID="{FC397213-32D7-6A47-B02B-97F7C62D5143}" presName="tile2" presStyleLbl="node1" presStyleIdx="1" presStyleCnt="4" custLinFactNeighborY="0"/>
      <dgm:spPr/>
    </dgm:pt>
    <dgm:pt modelId="{685D9B8F-8CAF-B247-ADA4-4511A82C3CF6}" type="pres">
      <dgm:prSet presAssocID="{FC397213-32D7-6A47-B02B-97F7C62D514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F26BE63-68A8-6646-B5BC-06F25BFA664A}" type="pres">
      <dgm:prSet presAssocID="{FC397213-32D7-6A47-B02B-97F7C62D5143}" presName="tile3" presStyleLbl="node1" presStyleIdx="2" presStyleCnt="4"/>
      <dgm:spPr/>
    </dgm:pt>
    <dgm:pt modelId="{F757A03A-A765-734A-8D81-A8C68FEDF292}" type="pres">
      <dgm:prSet presAssocID="{FC397213-32D7-6A47-B02B-97F7C62D514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577697-A3A5-EE41-A97F-1000E697424B}" type="pres">
      <dgm:prSet presAssocID="{FC397213-32D7-6A47-B02B-97F7C62D5143}" presName="tile4" presStyleLbl="node1" presStyleIdx="3" presStyleCnt="4"/>
      <dgm:spPr/>
    </dgm:pt>
    <dgm:pt modelId="{A05BE8CC-DF65-5C4C-8416-C01D23DD7FBD}" type="pres">
      <dgm:prSet presAssocID="{FC397213-32D7-6A47-B02B-97F7C62D514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683DBB5-151A-B54B-93FC-E4AC16A424F3}" type="pres">
      <dgm:prSet presAssocID="{FC397213-32D7-6A47-B02B-97F7C62D5143}" presName="centerTile" presStyleLbl="fgShp" presStyleIdx="0" presStyleCnt="1" custScaleX="158446" custScaleY="159628">
        <dgm:presLayoutVars>
          <dgm:chMax val="0"/>
          <dgm:chPref val="0"/>
        </dgm:presLayoutVars>
      </dgm:prSet>
      <dgm:spPr/>
    </dgm:pt>
  </dgm:ptLst>
  <dgm:cxnLst>
    <dgm:cxn modelId="{1C5AB816-D6CB-C941-B74A-52E191B06F8E}" type="presOf" srcId="{6020C768-CC71-D047-ACCB-2DD699C5E6F8}" destId="{F757A03A-A765-734A-8D81-A8C68FEDF292}" srcOrd="1" destOrd="0" presId="urn:microsoft.com/office/officeart/2005/8/layout/matrix1"/>
    <dgm:cxn modelId="{6539F417-4FF3-7F43-A875-B0748161C9BD}" srcId="{E8735936-BD79-F14C-87C0-A42F50BA62AF}" destId="{6020C768-CC71-D047-ACCB-2DD699C5E6F8}" srcOrd="2" destOrd="0" parTransId="{3D854C01-34A9-434E-9BB0-E3BC717C9D5A}" sibTransId="{A58BF758-E9D8-0246-9DB2-7ECE03C00523}"/>
    <dgm:cxn modelId="{CF77E923-3D9B-174E-8F74-9F02902B2474}" srcId="{E8735936-BD79-F14C-87C0-A42F50BA62AF}" destId="{055A3877-D0A3-FA43-AAD4-3B8A89AB1149}" srcOrd="3" destOrd="0" parTransId="{171A9BC7-72AE-7842-AFAE-93CFE4D7BA95}" sibTransId="{65F8C10B-D724-FF43-8B7D-DBBB2CEEE44A}"/>
    <dgm:cxn modelId="{93C80F2B-6E69-3D41-9D86-E7B4422888B5}" type="presOf" srcId="{152E2AC3-CB9E-1D40-84FD-4494E121A1A4}" destId="{685D9B8F-8CAF-B247-ADA4-4511A82C3CF6}" srcOrd="1" destOrd="0" presId="urn:microsoft.com/office/officeart/2005/8/layout/matrix1"/>
    <dgm:cxn modelId="{0866393F-64B3-7241-A04E-443954A99578}" srcId="{FC397213-32D7-6A47-B02B-97F7C62D5143}" destId="{E8735936-BD79-F14C-87C0-A42F50BA62AF}" srcOrd="0" destOrd="0" parTransId="{02AB0BC9-32D4-FE4A-AB05-0E20814CCC6C}" sibTransId="{8BD09520-5E77-684D-A081-F9457035589E}"/>
    <dgm:cxn modelId="{8C57044D-F1B7-7A45-A8A2-4AC60F4EC926}" type="presOf" srcId="{6020C768-CC71-D047-ACCB-2DD699C5E6F8}" destId="{0F26BE63-68A8-6646-B5BC-06F25BFA664A}" srcOrd="0" destOrd="0" presId="urn:microsoft.com/office/officeart/2005/8/layout/matrix1"/>
    <dgm:cxn modelId="{9941D779-595B-B140-9F10-9FAF7C86A96F}" type="presOf" srcId="{FC397213-32D7-6A47-B02B-97F7C62D5143}" destId="{B1A8C741-F56F-3542-BFF2-B42FF3C2F16C}" srcOrd="0" destOrd="0" presId="urn:microsoft.com/office/officeart/2005/8/layout/matrix1"/>
    <dgm:cxn modelId="{BBBCB982-5A2D-5643-9FA8-0611AC98AC18}" type="presOf" srcId="{DA7964BA-E9D3-DF47-B983-5651A9B97AFB}" destId="{FA7B68EE-CF98-F548-BB0D-2D1598240E06}" srcOrd="1" destOrd="0" presId="urn:microsoft.com/office/officeart/2005/8/layout/matrix1"/>
    <dgm:cxn modelId="{8F58AE88-A96B-1C4D-B8F6-37D8326EBD10}" type="presOf" srcId="{DA7964BA-E9D3-DF47-B983-5651A9B97AFB}" destId="{DEFBE028-2154-6B45-AC06-426D452FFA10}" srcOrd="0" destOrd="0" presId="urn:microsoft.com/office/officeart/2005/8/layout/matrix1"/>
    <dgm:cxn modelId="{808F5D89-986E-3E41-9BF2-F354DE02D1BB}" type="presOf" srcId="{055A3877-D0A3-FA43-AAD4-3B8A89AB1149}" destId="{4A577697-A3A5-EE41-A97F-1000E697424B}" srcOrd="0" destOrd="0" presId="urn:microsoft.com/office/officeart/2005/8/layout/matrix1"/>
    <dgm:cxn modelId="{B6C5DA98-1FC6-104A-B91E-8D43A34DC221}" type="presOf" srcId="{152E2AC3-CB9E-1D40-84FD-4494E121A1A4}" destId="{F6EC870F-36E2-0C42-9E4E-FE45B6374C22}" srcOrd="0" destOrd="0" presId="urn:microsoft.com/office/officeart/2005/8/layout/matrix1"/>
    <dgm:cxn modelId="{21B1D59B-335D-5747-BE3E-0443E3D6E58A}" srcId="{E8735936-BD79-F14C-87C0-A42F50BA62AF}" destId="{152E2AC3-CB9E-1D40-84FD-4494E121A1A4}" srcOrd="1" destOrd="0" parTransId="{65F97B39-ECE6-E545-918C-9C049E962677}" sibTransId="{DB93DCEB-AC9F-B94F-8089-3059633758A0}"/>
    <dgm:cxn modelId="{61CE28AB-F0C1-3746-93F0-316512681A78}" srcId="{E8735936-BD79-F14C-87C0-A42F50BA62AF}" destId="{DA7964BA-E9D3-DF47-B983-5651A9B97AFB}" srcOrd="0" destOrd="0" parTransId="{BCF1484D-74C5-FD4C-AE95-D666663EF625}" sibTransId="{A5D3E095-2649-FA4A-BC5C-A80E30148D80}"/>
    <dgm:cxn modelId="{478C51CF-9F8A-2D40-9CAE-83F69EFE7396}" type="presOf" srcId="{E8735936-BD79-F14C-87C0-A42F50BA62AF}" destId="{E683DBB5-151A-B54B-93FC-E4AC16A424F3}" srcOrd="0" destOrd="0" presId="urn:microsoft.com/office/officeart/2005/8/layout/matrix1"/>
    <dgm:cxn modelId="{482C5FFA-5B2B-1047-A523-8655892F0D8A}" type="presOf" srcId="{055A3877-D0A3-FA43-AAD4-3B8A89AB1149}" destId="{A05BE8CC-DF65-5C4C-8416-C01D23DD7FBD}" srcOrd="1" destOrd="0" presId="urn:microsoft.com/office/officeart/2005/8/layout/matrix1"/>
    <dgm:cxn modelId="{1DF3E6A9-B4E6-DC4A-A228-75121DD2223D}" type="presParOf" srcId="{B1A8C741-F56F-3542-BFF2-B42FF3C2F16C}" destId="{39B8899F-6F73-254F-84D7-765D5C9792C2}" srcOrd="0" destOrd="0" presId="urn:microsoft.com/office/officeart/2005/8/layout/matrix1"/>
    <dgm:cxn modelId="{718D0BF2-AEEE-E048-B29B-5E6C551D61D6}" type="presParOf" srcId="{39B8899F-6F73-254F-84D7-765D5C9792C2}" destId="{DEFBE028-2154-6B45-AC06-426D452FFA10}" srcOrd="0" destOrd="0" presId="urn:microsoft.com/office/officeart/2005/8/layout/matrix1"/>
    <dgm:cxn modelId="{D99634E4-3914-2D46-870F-0E443B917682}" type="presParOf" srcId="{39B8899F-6F73-254F-84D7-765D5C9792C2}" destId="{FA7B68EE-CF98-F548-BB0D-2D1598240E06}" srcOrd="1" destOrd="0" presId="urn:microsoft.com/office/officeart/2005/8/layout/matrix1"/>
    <dgm:cxn modelId="{09388091-E684-6E4F-8057-1349BF36CC32}" type="presParOf" srcId="{39B8899F-6F73-254F-84D7-765D5C9792C2}" destId="{F6EC870F-36E2-0C42-9E4E-FE45B6374C22}" srcOrd="2" destOrd="0" presId="urn:microsoft.com/office/officeart/2005/8/layout/matrix1"/>
    <dgm:cxn modelId="{1D995C0A-0F09-1C49-B64B-C3594F56A8B5}" type="presParOf" srcId="{39B8899F-6F73-254F-84D7-765D5C9792C2}" destId="{685D9B8F-8CAF-B247-ADA4-4511A82C3CF6}" srcOrd="3" destOrd="0" presId="urn:microsoft.com/office/officeart/2005/8/layout/matrix1"/>
    <dgm:cxn modelId="{443D744A-6F77-4945-A06E-EEEE1B503153}" type="presParOf" srcId="{39B8899F-6F73-254F-84D7-765D5C9792C2}" destId="{0F26BE63-68A8-6646-B5BC-06F25BFA664A}" srcOrd="4" destOrd="0" presId="urn:microsoft.com/office/officeart/2005/8/layout/matrix1"/>
    <dgm:cxn modelId="{58AA2551-8FCD-E847-8B2C-D87941B9ADA7}" type="presParOf" srcId="{39B8899F-6F73-254F-84D7-765D5C9792C2}" destId="{F757A03A-A765-734A-8D81-A8C68FEDF292}" srcOrd="5" destOrd="0" presId="urn:microsoft.com/office/officeart/2005/8/layout/matrix1"/>
    <dgm:cxn modelId="{D1BC9B3F-6A13-EB43-9ECC-BFCEA09EC48A}" type="presParOf" srcId="{39B8899F-6F73-254F-84D7-765D5C9792C2}" destId="{4A577697-A3A5-EE41-A97F-1000E697424B}" srcOrd="6" destOrd="0" presId="urn:microsoft.com/office/officeart/2005/8/layout/matrix1"/>
    <dgm:cxn modelId="{FB8E9B1E-3CF4-674E-B94A-3962867C3E71}" type="presParOf" srcId="{39B8899F-6F73-254F-84D7-765D5C9792C2}" destId="{A05BE8CC-DF65-5C4C-8416-C01D23DD7FBD}" srcOrd="7" destOrd="0" presId="urn:microsoft.com/office/officeart/2005/8/layout/matrix1"/>
    <dgm:cxn modelId="{85C16AFA-C74F-5A43-B069-5EB525CD774F}" type="presParOf" srcId="{B1A8C741-F56F-3542-BFF2-B42FF3C2F16C}" destId="{E683DBB5-151A-B54B-93FC-E4AC16A424F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BE028-2154-6B45-AC06-426D452FFA10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Prévention </a:t>
          </a:r>
        </a:p>
      </dsp:txBody>
      <dsp:txXfrm rot="5400000">
        <a:off x="-1" y="1"/>
        <a:ext cx="4064000" cy="2032000"/>
      </dsp:txXfrm>
    </dsp:sp>
    <dsp:sp modelId="{F6EC870F-36E2-0C42-9E4E-FE45B6374C22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Survie</a:t>
          </a:r>
        </a:p>
      </dsp:txBody>
      <dsp:txXfrm>
        <a:off x="4064000" y="0"/>
        <a:ext cx="4064000" cy="2032000"/>
      </dsp:txXfrm>
    </dsp:sp>
    <dsp:sp modelId="{0F26BE63-68A8-6646-B5BC-06F25BFA664A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Symptômes </a:t>
          </a:r>
        </a:p>
      </dsp:txBody>
      <dsp:txXfrm rot="10800000">
        <a:off x="0" y="3386666"/>
        <a:ext cx="4064000" cy="2032000"/>
      </dsp:txXfrm>
    </dsp:sp>
    <dsp:sp modelId="{4A577697-A3A5-EE41-A97F-1000E697424B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Qualité de vie</a:t>
          </a:r>
        </a:p>
      </dsp:txBody>
      <dsp:txXfrm rot="-5400000">
        <a:off x="4063999" y="3386666"/>
        <a:ext cx="4064000" cy="2032000"/>
      </dsp:txXfrm>
    </dsp:sp>
    <dsp:sp modelId="{E683DBB5-151A-B54B-93FC-E4AC16A424F3}">
      <dsp:nvSpPr>
        <dsp:cNvPr id="0" name=""/>
        <dsp:cNvSpPr/>
      </dsp:nvSpPr>
      <dsp:spPr>
        <a:xfrm>
          <a:off x="2132226" y="1628119"/>
          <a:ext cx="3863547" cy="216242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>
              <a:solidFill>
                <a:srgbClr val="FF0000"/>
              </a:solidFill>
            </a:rPr>
            <a:t>La cardiologie interventionnelle</a:t>
          </a:r>
          <a:br>
            <a:rPr lang="fr-FR" sz="3000" b="1" kern="1200" dirty="0">
              <a:solidFill>
                <a:srgbClr val="FF0000"/>
              </a:solidFill>
            </a:rPr>
          </a:br>
          <a:r>
            <a:rPr lang="fr-FR" sz="3000" b="1" kern="1200" dirty="0">
              <a:solidFill>
                <a:srgbClr val="FF0000"/>
              </a:solidFill>
            </a:rPr>
            <a:t>pour la personne âgée </a:t>
          </a:r>
          <a:endParaRPr lang="fr-FR" sz="3000" kern="1200" dirty="0"/>
        </a:p>
      </dsp:txBody>
      <dsp:txXfrm>
        <a:off x="2237787" y="1733680"/>
        <a:ext cx="3652425" cy="1951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BE028-2154-6B45-AC06-426D452FFA10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Prévention </a:t>
          </a:r>
        </a:p>
      </dsp:txBody>
      <dsp:txXfrm rot="5400000">
        <a:off x="-1" y="1"/>
        <a:ext cx="4064000" cy="2032000"/>
      </dsp:txXfrm>
    </dsp:sp>
    <dsp:sp modelId="{F6EC870F-36E2-0C42-9E4E-FE45B6374C22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Survie</a:t>
          </a:r>
        </a:p>
      </dsp:txBody>
      <dsp:txXfrm>
        <a:off x="4064000" y="0"/>
        <a:ext cx="4064000" cy="2032000"/>
      </dsp:txXfrm>
    </dsp:sp>
    <dsp:sp modelId="{0F26BE63-68A8-6646-B5BC-06F25BFA664A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Symptômes </a:t>
          </a:r>
        </a:p>
      </dsp:txBody>
      <dsp:txXfrm rot="10800000">
        <a:off x="0" y="3386666"/>
        <a:ext cx="4064000" cy="2032000"/>
      </dsp:txXfrm>
    </dsp:sp>
    <dsp:sp modelId="{4A577697-A3A5-EE41-A97F-1000E697424B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Qualité de vie</a:t>
          </a:r>
        </a:p>
      </dsp:txBody>
      <dsp:txXfrm rot="-5400000">
        <a:off x="4063999" y="3386666"/>
        <a:ext cx="4064000" cy="2032000"/>
      </dsp:txXfrm>
    </dsp:sp>
    <dsp:sp modelId="{E683DBB5-151A-B54B-93FC-E4AC16A424F3}">
      <dsp:nvSpPr>
        <dsp:cNvPr id="0" name=""/>
        <dsp:cNvSpPr/>
      </dsp:nvSpPr>
      <dsp:spPr>
        <a:xfrm>
          <a:off x="2132226" y="1628119"/>
          <a:ext cx="3863547" cy="216242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>
              <a:solidFill>
                <a:srgbClr val="FF0000"/>
              </a:solidFill>
            </a:rPr>
            <a:t>La cardiologie interventionnelle</a:t>
          </a:r>
          <a:br>
            <a:rPr lang="fr-FR" sz="3000" b="1" kern="1200" dirty="0">
              <a:solidFill>
                <a:srgbClr val="FF0000"/>
              </a:solidFill>
            </a:rPr>
          </a:br>
          <a:r>
            <a:rPr lang="fr-FR" sz="3000" b="1" kern="1200" dirty="0">
              <a:solidFill>
                <a:srgbClr val="FF0000"/>
              </a:solidFill>
            </a:rPr>
            <a:t>pour la personne âgée </a:t>
          </a:r>
          <a:endParaRPr lang="fr-FR" sz="3000" kern="1200" dirty="0"/>
        </a:p>
      </dsp:txBody>
      <dsp:txXfrm>
        <a:off x="2237787" y="1733680"/>
        <a:ext cx="3652425" cy="19513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BE028-2154-6B45-AC06-426D452FFA10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Prévention </a:t>
          </a:r>
        </a:p>
      </dsp:txBody>
      <dsp:txXfrm rot="5400000">
        <a:off x="-1" y="1"/>
        <a:ext cx="4064000" cy="2032000"/>
      </dsp:txXfrm>
    </dsp:sp>
    <dsp:sp modelId="{F6EC870F-36E2-0C42-9E4E-FE45B6374C22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Survie</a:t>
          </a:r>
        </a:p>
      </dsp:txBody>
      <dsp:txXfrm>
        <a:off x="4064000" y="0"/>
        <a:ext cx="4064000" cy="2032000"/>
      </dsp:txXfrm>
    </dsp:sp>
    <dsp:sp modelId="{0F26BE63-68A8-6646-B5BC-06F25BFA664A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Symptômes </a:t>
          </a:r>
        </a:p>
      </dsp:txBody>
      <dsp:txXfrm rot="10800000">
        <a:off x="0" y="3386666"/>
        <a:ext cx="4064000" cy="2032000"/>
      </dsp:txXfrm>
    </dsp:sp>
    <dsp:sp modelId="{4A577697-A3A5-EE41-A97F-1000E697424B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Qualité de vie</a:t>
          </a:r>
        </a:p>
      </dsp:txBody>
      <dsp:txXfrm rot="-5400000">
        <a:off x="4063999" y="3386666"/>
        <a:ext cx="4064000" cy="2032000"/>
      </dsp:txXfrm>
    </dsp:sp>
    <dsp:sp modelId="{E683DBB5-151A-B54B-93FC-E4AC16A424F3}">
      <dsp:nvSpPr>
        <dsp:cNvPr id="0" name=""/>
        <dsp:cNvSpPr/>
      </dsp:nvSpPr>
      <dsp:spPr>
        <a:xfrm>
          <a:off x="2132226" y="1628119"/>
          <a:ext cx="3863547" cy="216242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>
              <a:solidFill>
                <a:srgbClr val="FF0000"/>
              </a:solidFill>
            </a:rPr>
            <a:t>La cardiologie interventionnelle</a:t>
          </a:r>
          <a:br>
            <a:rPr lang="fr-FR" sz="3000" b="1" kern="1200" dirty="0">
              <a:solidFill>
                <a:srgbClr val="FF0000"/>
              </a:solidFill>
            </a:rPr>
          </a:br>
          <a:r>
            <a:rPr lang="fr-FR" sz="3000" b="1" kern="1200" dirty="0">
              <a:solidFill>
                <a:srgbClr val="FF0000"/>
              </a:solidFill>
            </a:rPr>
            <a:t>pour la personne âgée </a:t>
          </a:r>
          <a:endParaRPr lang="fr-FR" sz="3000" kern="1200" dirty="0"/>
        </a:p>
      </dsp:txBody>
      <dsp:txXfrm>
        <a:off x="2237787" y="1733680"/>
        <a:ext cx="3652425" cy="19513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BE028-2154-6B45-AC06-426D452FFA10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Prévention </a:t>
          </a:r>
        </a:p>
      </dsp:txBody>
      <dsp:txXfrm rot="5400000">
        <a:off x="-1" y="1"/>
        <a:ext cx="4064000" cy="2032000"/>
      </dsp:txXfrm>
    </dsp:sp>
    <dsp:sp modelId="{F6EC870F-36E2-0C42-9E4E-FE45B6374C22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Survie</a:t>
          </a:r>
        </a:p>
      </dsp:txBody>
      <dsp:txXfrm>
        <a:off x="4064000" y="0"/>
        <a:ext cx="4064000" cy="2032000"/>
      </dsp:txXfrm>
    </dsp:sp>
    <dsp:sp modelId="{0F26BE63-68A8-6646-B5BC-06F25BFA664A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Symptômes </a:t>
          </a:r>
        </a:p>
      </dsp:txBody>
      <dsp:txXfrm rot="10800000">
        <a:off x="0" y="3386666"/>
        <a:ext cx="4064000" cy="2032000"/>
      </dsp:txXfrm>
    </dsp:sp>
    <dsp:sp modelId="{4A577697-A3A5-EE41-A97F-1000E697424B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Qualité de vie</a:t>
          </a:r>
        </a:p>
      </dsp:txBody>
      <dsp:txXfrm rot="-5400000">
        <a:off x="4063999" y="3386666"/>
        <a:ext cx="4064000" cy="2032000"/>
      </dsp:txXfrm>
    </dsp:sp>
    <dsp:sp modelId="{E683DBB5-151A-B54B-93FC-E4AC16A424F3}">
      <dsp:nvSpPr>
        <dsp:cNvPr id="0" name=""/>
        <dsp:cNvSpPr/>
      </dsp:nvSpPr>
      <dsp:spPr>
        <a:xfrm>
          <a:off x="2132226" y="1628119"/>
          <a:ext cx="3863547" cy="216242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>
              <a:solidFill>
                <a:srgbClr val="FF0000"/>
              </a:solidFill>
            </a:rPr>
            <a:t>La cardiologie interventionnelle</a:t>
          </a:r>
          <a:br>
            <a:rPr lang="fr-FR" sz="3000" b="1" kern="1200" dirty="0">
              <a:solidFill>
                <a:srgbClr val="FF0000"/>
              </a:solidFill>
            </a:rPr>
          </a:br>
          <a:r>
            <a:rPr lang="fr-FR" sz="3000" b="1" kern="1200" dirty="0">
              <a:solidFill>
                <a:srgbClr val="FF0000"/>
              </a:solidFill>
            </a:rPr>
            <a:t>pour la personne âgée </a:t>
          </a:r>
          <a:endParaRPr lang="fr-FR" sz="3000" kern="1200" dirty="0"/>
        </a:p>
      </dsp:txBody>
      <dsp:txXfrm>
        <a:off x="2237787" y="1733680"/>
        <a:ext cx="3652425" cy="1951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F3BC45-CD7A-2A4A-880B-CE64D0363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9D209A-F3B7-8E41-B180-4A8AA35EB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3DC5EA-5981-7F4F-AE56-EC6D4048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74C8-147A-054B-904F-9CC77586F47D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717DD6-32F1-D645-AFC1-2C5B772A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E05AAF-46F6-2A4A-9869-D82DDEB6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DE76-7557-2148-B630-22193B316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74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6FD7E-B062-184F-A210-5DB080AC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3ABC43-A69D-D641-8AA9-591163136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7BF4B2-EE2E-3B41-872B-378FE8F4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74C8-147A-054B-904F-9CC77586F47D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80B22E-00E2-2248-AB42-A108E2E1A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A74B62-3B53-FC4D-9480-BE484165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DE76-7557-2148-B630-22193B316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66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29D74E5-B841-0744-8C50-F6D365B12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EC8B90-243A-A543-BE1C-1B8295B34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70B41B-3044-C14D-AC18-ED79B67D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74C8-147A-054B-904F-9CC77586F47D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C6761E-91BB-FC4F-8D49-CC3D4963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8BDB5E-DD2F-0D48-BCDE-EE6DECE6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DE76-7557-2148-B630-22193B316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43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80B759-C5C4-504E-8212-1A4297CB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39821E-9AC4-D442-9D41-012EEF465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FD36C0-0481-6144-9107-CC066891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74C8-147A-054B-904F-9CC77586F47D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488B5B-9CF5-8A45-B673-6AECE328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29AE3B-F07B-7848-A899-1B80DA3C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DE76-7557-2148-B630-22193B316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21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87A064-C1F5-FB4C-A8E3-3B4D204A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B7A07E-9318-8546-B0BF-3FAC5FFD0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D19643-EB68-1944-B605-7A390C8E2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74C8-147A-054B-904F-9CC77586F47D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AC728E-3B63-6D43-A1B5-01E964350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413D8B-A665-8B44-B5F3-BCF2363C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DE76-7557-2148-B630-22193B316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37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595522-A43D-5944-B9F4-ECA33349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2D9307-B064-5F4E-97F9-25D7F78F3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7EAC6E-6863-0842-972A-A92F556C7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8EDDF3-5DE2-5C40-B903-A4EA11B55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74C8-147A-054B-904F-9CC77586F47D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715977-A44B-DF4A-8334-5A7F8F6A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48A726-5A1F-944C-9C9E-AE080B671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DE76-7557-2148-B630-22193B316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68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6D83D-9CCB-414C-BED9-45BF1D42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989D26-16FC-AE4D-9B5C-5B8EDA17E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9CAC68-6E61-F742-B1F4-AE507DD6B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0592168-810D-5247-8862-65A7E285E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0F05243-C182-5642-82CE-7CDE4FFE9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C17A2F-419E-9342-91E3-9A6EEC7F0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74C8-147A-054B-904F-9CC77586F47D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7306D16-0686-6546-8C74-A5F44A5A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A86C5D-8379-7C4D-B1D4-1F846071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DE76-7557-2148-B630-22193B316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71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8A2C06-E4AB-D742-985C-AF20F5C7B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7AF21CE-8735-FA49-8389-03AE2D45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74C8-147A-054B-904F-9CC77586F47D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E0D3DA-474D-EE4A-9F40-C86AB64B9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0DEF53-B0FC-B34E-BB61-8D9D23AD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DE76-7557-2148-B630-22193B316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4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39F808-58C8-334A-B3C3-8243330FA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74C8-147A-054B-904F-9CC77586F47D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9F8C95-6BA3-584A-BD4A-98216601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FE473A-41E9-244F-8C92-0E721252C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DE76-7557-2148-B630-22193B316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11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DF739D-C7B8-2447-B1C6-D8431377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C946EA-3698-B644-A018-3D404323A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BE53A5-0690-6A4D-A5A3-4442D0D69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BBF595-1D1B-774E-97B2-673276848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74C8-147A-054B-904F-9CC77586F47D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B96C9E-07CB-4949-91CB-7B1CC789C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17CA07-A447-484E-BFFF-3B0A7577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DE76-7557-2148-B630-22193B316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51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C9A51-48AF-DE42-8EDF-2A1E4CD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B55C7DF-5464-FA49-A14B-DFFBF67C8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BF10F0-4BD0-2A40-9E03-9408F3065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11F343-2062-5D4E-8AFD-6C64CCDB4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74C8-147A-054B-904F-9CC77586F47D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2E58D0-AFC1-0E48-8E09-77DC5B2F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AA1457-FDC1-3E47-A44A-39BBD96C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DE76-7557-2148-B630-22193B316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4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3B49E4E-6160-B345-89E8-8FB8FE95A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4B8EA7-F873-444F-8011-46EDD89B7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1C91FD-7695-0140-8584-DFB7B7029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574C8-147A-054B-904F-9CC77586F47D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209041-AAA9-5040-BBFA-E9F64F245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4E7FEA-91DE-4A4F-8B25-8AFDBD575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BDE76-7557-2148-B630-22193B316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51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5614" y="1679986"/>
            <a:ext cx="121921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rgbClr val="FF0000"/>
                </a:solidFill>
                <a:latin typeface="Arial" panose="020B0604020202020204" pitchFamily="34" charset="0"/>
              </a:rPr>
              <a:t>Cardiologie interventionnelle les spécificités de la personne âgée</a:t>
            </a:r>
            <a:endParaRPr lang="fr-FR" sz="66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140" y="5157192"/>
            <a:ext cx="12192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2060"/>
                </a:solidFill>
              </a:rPr>
              <a:t>Julien ADJEDJ</a:t>
            </a:r>
          </a:p>
          <a:p>
            <a:pPr algn="ctr"/>
            <a:r>
              <a:rPr lang="fr-FR" sz="4000" b="1" dirty="0">
                <a:solidFill>
                  <a:srgbClr val="002060"/>
                </a:solidFill>
              </a:rPr>
              <a:t>Saint Laurent du Var, France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D162E3F-8A74-3440-B2FD-0616C54A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544" y="0"/>
            <a:ext cx="1199456" cy="117393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81B9A59-7F51-A14F-BD17-278D23EE1246}"/>
              </a:ext>
            </a:extLst>
          </p:cNvPr>
          <p:cNvSpPr txBox="1"/>
          <p:nvPr/>
        </p:nvSpPr>
        <p:spPr>
          <a:xfrm>
            <a:off x="10304945" y="6449184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IGAM 06/10/2022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3"/>
    </mc:Choice>
    <mc:Fallback xmlns="">
      <p:transition spd="slow" advTm="1649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E3043-55D3-FE4A-9445-C5E2A4AC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Survie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CEB03C6-17D0-0A42-B5AA-A9848791B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544" y="0"/>
            <a:ext cx="1199456" cy="1173935"/>
          </a:xfrm>
          <a:prstGeom prst="rect">
            <a:avLst/>
          </a:prstGeom>
        </p:spPr>
      </p:pic>
      <p:pic>
        <p:nvPicPr>
          <p:cNvPr id="7170" name="Picture 2" descr="Age-Related Outcomes After Transcatheter Mitral Valve Repair in Patients  With Heart Failure: Analysis From COAPT | JACC: Cardiovascular Interventions">
            <a:extLst>
              <a:ext uri="{FF2B5EF4-FFF2-40B4-BE49-F238E27FC236}">
                <a16:creationId xmlns:a16="http://schemas.microsoft.com/office/drawing/2014/main" id="{97A94238-327B-C743-BA1C-32D617785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1173935"/>
            <a:ext cx="6350000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itraClip - Chirurgie cardiaque - Clinique Saint-Augustin ...">
            <a:extLst>
              <a:ext uri="{FF2B5EF4-FFF2-40B4-BE49-F238E27FC236}">
                <a16:creationId xmlns:a16="http://schemas.microsoft.com/office/drawing/2014/main" id="{4C2E9BB6-4381-AA4B-9182-FFC37C6DD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3935"/>
            <a:ext cx="5816518" cy="469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04B1E4C-CCD9-AE47-B41E-AE0976BE47E8}"/>
              </a:ext>
            </a:extLst>
          </p:cNvPr>
          <p:cNvSpPr txBox="1"/>
          <p:nvPr/>
        </p:nvSpPr>
        <p:spPr>
          <a:xfrm>
            <a:off x="1604319" y="5511114"/>
            <a:ext cx="2343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Sous AG</a:t>
            </a:r>
          </a:p>
          <a:p>
            <a:r>
              <a:rPr lang="fr-FR" dirty="0">
                <a:solidFill>
                  <a:srgbClr val="FF0000"/>
                </a:solidFill>
              </a:rPr>
              <a:t>Guidage ETO</a:t>
            </a:r>
          </a:p>
          <a:p>
            <a:r>
              <a:rPr lang="fr-FR" dirty="0">
                <a:solidFill>
                  <a:srgbClr val="FF0000"/>
                </a:solidFill>
              </a:rPr>
              <a:t>Ponction veineuse</a:t>
            </a:r>
          </a:p>
          <a:p>
            <a:r>
              <a:rPr lang="fr-FR" dirty="0">
                <a:solidFill>
                  <a:srgbClr val="FF0000"/>
                </a:solidFill>
              </a:rPr>
              <a:t>Ponction </a:t>
            </a:r>
            <a:r>
              <a:rPr lang="fr-FR" dirty="0" err="1">
                <a:solidFill>
                  <a:srgbClr val="FF0000"/>
                </a:solidFill>
              </a:rPr>
              <a:t>trans</a:t>
            </a:r>
            <a:r>
              <a:rPr lang="fr-FR" dirty="0">
                <a:solidFill>
                  <a:srgbClr val="FF0000"/>
                </a:solidFill>
              </a:rPr>
              <a:t>-septale </a:t>
            </a:r>
          </a:p>
        </p:txBody>
      </p:sp>
    </p:spTree>
    <p:extLst>
      <p:ext uri="{BB962C8B-B14F-4D97-AF65-F5344CB8AC3E}">
        <p14:creationId xmlns:p14="http://schemas.microsoft.com/office/powerpoint/2010/main" val="151183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93"/>
    </mc:Choice>
    <mc:Fallback>
      <p:transition spd="slow" advTm="1649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D162E3F-8A74-3440-B2FD-0616C54A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544" y="0"/>
            <a:ext cx="1199456" cy="1173935"/>
          </a:xfrm>
          <a:prstGeom prst="rect">
            <a:avLst/>
          </a:prstGeom>
        </p:spPr>
      </p:pic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06893D69-6D7C-1E40-9297-8AA8654CC2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865480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0177B903-353E-8644-8878-2998A1ED8352}"/>
              </a:ext>
            </a:extLst>
          </p:cNvPr>
          <p:cNvSpPr/>
          <p:nvPr/>
        </p:nvSpPr>
        <p:spPr>
          <a:xfrm>
            <a:off x="2953264" y="4732638"/>
            <a:ext cx="2236573" cy="8031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04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93"/>
    </mc:Choice>
    <mc:Fallback>
      <p:transition spd="slow" advTm="1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E3043-55D3-FE4A-9445-C5E2A4AC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 err="1">
                <a:solidFill>
                  <a:srgbClr val="FF0000"/>
                </a:solidFill>
              </a:rPr>
              <a:t>Symptomes</a:t>
            </a:r>
            <a:r>
              <a:rPr lang="fr-FR" sz="6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CEB03C6-17D0-0A42-B5AA-A9848791B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544" y="0"/>
            <a:ext cx="1199456" cy="117393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04B1E4C-CCD9-AE47-B41E-AE0976BE47E8}"/>
              </a:ext>
            </a:extLst>
          </p:cNvPr>
          <p:cNvSpPr txBox="1"/>
          <p:nvPr/>
        </p:nvSpPr>
        <p:spPr>
          <a:xfrm>
            <a:off x="726989" y="5548184"/>
            <a:ext cx="1901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Sous AG</a:t>
            </a:r>
          </a:p>
          <a:p>
            <a:r>
              <a:rPr lang="fr-FR" dirty="0">
                <a:solidFill>
                  <a:srgbClr val="FF0000"/>
                </a:solidFill>
              </a:rPr>
              <a:t>Guidage ETO</a:t>
            </a:r>
          </a:p>
          <a:p>
            <a:r>
              <a:rPr lang="fr-FR" dirty="0">
                <a:solidFill>
                  <a:srgbClr val="FF0000"/>
                </a:solidFill>
              </a:rPr>
              <a:t>Ponction veineuse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74FF56-C1AB-5747-9F26-93ABF5C37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9"/>
          <a:stretch/>
        </p:blipFill>
        <p:spPr>
          <a:xfrm>
            <a:off x="3560190" y="1173935"/>
            <a:ext cx="5126460" cy="562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9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93"/>
    </mc:Choice>
    <mc:Fallback>
      <p:transition spd="slow" advTm="1649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D162E3F-8A74-3440-B2FD-0616C54A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544" y="0"/>
            <a:ext cx="1199456" cy="1173935"/>
          </a:xfrm>
          <a:prstGeom prst="rect">
            <a:avLst/>
          </a:prstGeom>
        </p:spPr>
      </p:pic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06893D69-6D7C-1E40-9297-8AA8654CC2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251320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5890C7C5-893C-834F-AB24-DF7822E3CB70}"/>
              </a:ext>
            </a:extLst>
          </p:cNvPr>
          <p:cNvSpPr/>
          <p:nvPr/>
        </p:nvSpPr>
        <p:spPr>
          <a:xfrm>
            <a:off x="6969210" y="4769708"/>
            <a:ext cx="2360141" cy="8031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04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93"/>
    </mc:Choice>
    <mc:Fallback>
      <p:transition spd="slow" advTm="1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D162E3F-8A74-3440-B2FD-0616C54A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544" y="0"/>
            <a:ext cx="1199456" cy="117393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49921B2-AE63-E24B-BD8C-AE2B9D5A4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619" y="-106062"/>
            <a:ext cx="5468925" cy="55481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0D19285-4FBB-F040-881C-1D87F6D82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419" y="5940511"/>
            <a:ext cx="3530600" cy="6858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8089E2D-7FFD-9B49-9FCD-F4A1ECA86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882" y="5442122"/>
            <a:ext cx="1568425" cy="304800"/>
          </a:xfrm>
          <a:prstGeom prst="rect">
            <a:avLst/>
          </a:prstGeom>
        </p:spPr>
      </p:pic>
      <p:pic>
        <p:nvPicPr>
          <p:cNvPr id="11268" name="Picture 4" descr="A Leadless Intracardiac Transcatheter Pacing System | NEJM">
            <a:extLst>
              <a:ext uri="{FF2B5EF4-FFF2-40B4-BE49-F238E27FC236}">
                <a16:creationId xmlns:a16="http://schemas.microsoft.com/office/drawing/2014/main" id="{0400CCA0-8C05-874F-9721-8ED7F6EC2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8369"/>
            <a:ext cx="5510919" cy="473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30F994D-3899-4A40-9F9D-E1F736285795}"/>
              </a:ext>
            </a:extLst>
          </p:cNvPr>
          <p:cNvSpPr txBox="1"/>
          <p:nvPr/>
        </p:nvSpPr>
        <p:spPr>
          <a:xfrm>
            <a:off x="343260" y="2192"/>
            <a:ext cx="4824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Le plus petit des pacemaker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15CF3CC-83B4-234A-9781-673445B30AA7}"/>
              </a:ext>
            </a:extLst>
          </p:cNvPr>
          <p:cNvSpPr txBox="1"/>
          <p:nvPr/>
        </p:nvSpPr>
        <p:spPr>
          <a:xfrm>
            <a:off x="1332471" y="752503"/>
            <a:ext cx="1953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Sous AL</a:t>
            </a:r>
          </a:p>
          <a:p>
            <a:r>
              <a:rPr lang="fr-FR" dirty="0">
                <a:solidFill>
                  <a:srgbClr val="FF0000"/>
                </a:solidFill>
              </a:rPr>
              <a:t>Ponction veineuse </a:t>
            </a:r>
          </a:p>
        </p:txBody>
      </p:sp>
    </p:spTree>
    <p:extLst>
      <p:ext uri="{BB962C8B-B14F-4D97-AF65-F5344CB8AC3E}">
        <p14:creationId xmlns:p14="http://schemas.microsoft.com/office/powerpoint/2010/main" val="368205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93"/>
    </mc:Choice>
    <mc:Fallback>
      <p:transition spd="slow" advTm="1649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D162E3F-8A74-3440-B2FD-0616C54A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544" y="0"/>
            <a:ext cx="1199456" cy="1173935"/>
          </a:xfrm>
          <a:prstGeom prst="rect">
            <a:avLst/>
          </a:prstGeom>
        </p:spPr>
      </p:pic>
      <p:pic>
        <p:nvPicPr>
          <p:cNvPr id="15" name="תמונה 4">
            <a:extLst>
              <a:ext uri="{FF2B5EF4-FFF2-40B4-BE49-F238E27FC236}">
                <a16:creationId xmlns:a16="http://schemas.microsoft.com/office/drawing/2014/main" id="{32F14B9B-033C-284E-9F6B-AC8DFCECF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21" y="1997133"/>
            <a:ext cx="7654713" cy="3421055"/>
          </a:xfrm>
          <a:prstGeom prst="rect">
            <a:avLst/>
          </a:prstGeom>
        </p:spPr>
      </p:pic>
      <p:sp>
        <p:nvSpPr>
          <p:cNvPr id="14" name="מציין מיקום תוכן 2">
            <a:extLst>
              <a:ext uri="{FF2B5EF4-FFF2-40B4-BE49-F238E27FC236}">
                <a16:creationId xmlns:a16="http://schemas.microsoft.com/office/drawing/2014/main" id="{91D47C08-44B9-2F43-B20C-D3B4622826D5}"/>
              </a:ext>
            </a:extLst>
          </p:cNvPr>
          <p:cNvSpPr txBox="1">
            <a:spLocks/>
          </p:cNvSpPr>
          <p:nvPr/>
        </p:nvSpPr>
        <p:spPr>
          <a:xfrm>
            <a:off x="120022" y="5637378"/>
            <a:ext cx="9180072" cy="12577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spcBef>
                <a:spcPts val="0"/>
              </a:spcBef>
            </a:pPr>
            <a:r>
              <a:rPr lang="en-US" sz="2000" dirty="0">
                <a:latin typeface="+mn-lt"/>
              </a:rPr>
              <a:t>Mean CCS Class reduction: from 2.98±0.52 to 1.67±0.83 (</a:t>
            </a:r>
            <a:r>
              <a:rPr lang="en-US" sz="2000" i="1" dirty="0">
                <a:latin typeface="+mn-lt"/>
              </a:rPr>
              <a:t>p</a:t>
            </a:r>
            <a:r>
              <a:rPr lang="en-US" sz="2000" dirty="0">
                <a:latin typeface="+mn-lt"/>
              </a:rPr>
              <a:t>&lt;0.001) </a:t>
            </a:r>
          </a:p>
          <a:p>
            <a:pPr marL="144000" indent="-144000">
              <a:spcBef>
                <a:spcPts val="0"/>
              </a:spcBef>
            </a:pPr>
            <a:r>
              <a:rPr lang="en-US" sz="2000" dirty="0">
                <a:latin typeface="+mn-lt"/>
              </a:rPr>
              <a:t>At least 1 CCS Class reduction: 80% patients </a:t>
            </a:r>
          </a:p>
          <a:p>
            <a:pPr marL="144000" indent="-144000">
              <a:spcBef>
                <a:spcPts val="0"/>
              </a:spcBef>
            </a:pPr>
            <a:r>
              <a:rPr lang="en-US" sz="2000" dirty="0">
                <a:latin typeface="+mn-lt"/>
              </a:rPr>
              <a:t>At least 2 CCS Class reduction: 40% patients </a:t>
            </a:r>
          </a:p>
        </p:txBody>
      </p:sp>
      <p:pic>
        <p:nvPicPr>
          <p:cNvPr id="16" name="תמונה 4">
            <a:extLst>
              <a:ext uri="{FF2B5EF4-FFF2-40B4-BE49-F238E27FC236}">
                <a16:creationId xmlns:a16="http://schemas.microsoft.com/office/drawing/2014/main" id="{E39F9040-0510-BA4D-938F-07A49894B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956" y="4307475"/>
            <a:ext cx="4470978" cy="24134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CC80BD-D63C-CC49-B3AC-7818DEAD0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4037" y="205381"/>
            <a:ext cx="6111837" cy="2172377"/>
          </a:xfrm>
          <a:prstGeom prst="rect">
            <a:avLst/>
          </a:prstGeom>
        </p:spPr>
      </p:pic>
      <p:pic>
        <p:nvPicPr>
          <p:cNvPr id="11" name="מציין מיקום תוכן 4">
            <a:extLst>
              <a:ext uri="{FF2B5EF4-FFF2-40B4-BE49-F238E27FC236}">
                <a16:creationId xmlns:a16="http://schemas.microsoft.com/office/drawing/2014/main" id="{CAE75BD6-96AF-9546-BDF3-4263D09A13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959" y="-7075"/>
            <a:ext cx="3456719" cy="1396357"/>
          </a:xfrm>
          <a:prstGeom prst="rect">
            <a:avLst/>
          </a:prstGeom>
        </p:spPr>
      </p:pic>
      <p:pic>
        <p:nvPicPr>
          <p:cNvPr id="9218" name="Picture 2" descr="Efficacy of a Device to Narrow the Coronary Sinus in ...">
            <a:extLst>
              <a:ext uri="{FF2B5EF4-FFF2-40B4-BE49-F238E27FC236}">
                <a16:creationId xmlns:a16="http://schemas.microsoft.com/office/drawing/2014/main" id="{572CC6FE-23F9-1D44-8FE0-2689CB32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" y="1456020"/>
            <a:ext cx="12134760" cy="537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535A38E-7951-7645-87D4-B528D520ED1E}"/>
              </a:ext>
            </a:extLst>
          </p:cNvPr>
          <p:cNvSpPr txBox="1"/>
          <p:nvPr/>
        </p:nvSpPr>
        <p:spPr>
          <a:xfrm>
            <a:off x="8318038" y="742551"/>
            <a:ext cx="1953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Sous AL</a:t>
            </a:r>
          </a:p>
          <a:p>
            <a:r>
              <a:rPr lang="fr-FR" dirty="0">
                <a:solidFill>
                  <a:srgbClr val="FF0000"/>
                </a:solidFill>
              </a:rPr>
              <a:t>Ponction veineuse </a:t>
            </a:r>
          </a:p>
        </p:txBody>
      </p:sp>
    </p:spTree>
    <p:extLst>
      <p:ext uri="{BB962C8B-B14F-4D97-AF65-F5344CB8AC3E}">
        <p14:creationId xmlns:p14="http://schemas.microsoft.com/office/powerpoint/2010/main" val="73627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3"/>
    </mc:Choice>
    <mc:Fallback xmlns="">
      <p:transition spd="slow" advTm="1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D162E3F-8A74-3440-B2FD-0616C54A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544" y="0"/>
            <a:ext cx="1199456" cy="1173935"/>
          </a:xfrm>
          <a:prstGeom prst="rect">
            <a:avLst/>
          </a:prstGeom>
        </p:spPr>
      </p:pic>
      <p:pic>
        <p:nvPicPr>
          <p:cNvPr id="15" name="תמונה 4">
            <a:extLst>
              <a:ext uri="{FF2B5EF4-FFF2-40B4-BE49-F238E27FC236}">
                <a16:creationId xmlns:a16="http://schemas.microsoft.com/office/drawing/2014/main" id="{32F14B9B-033C-284E-9F6B-AC8DFCECF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21" y="1997133"/>
            <a:ext cx="7654713" cy="3421055"/>
          </a:xfrm>
          <a:prstGeom prst="rect">
            <a:avLst/>
          </a:prstGeom>
        </p:spPr>
      </p:pic>
      <p:sp>
        <p:nvSpPr>
          <p:cNvPr id="14" name="מציין מיקום תוכן 2">
            <a:extLst>
              <a:ext uri="{FF2B5EF4-FFF2-40B4-BE49-F238E27FC236}">
                <a16:creationId xmlns:a16="http://schemas.microsoft.com/office/drawing/2014/main" id="{91D47C08-44B9-2F43-B20C-D3B4622826D5}"/>
              </a:ext>
            </a:extLst>
          </p:cNvPr>
          <p:cNvSpPr txBox="1">
            <a:spLocks/>
          </p:cNvSpPr>
          <p:nvPr/>
        </p:nvSpPr>
        <p:spPr>
          <a:xfrm>
            <a:off x="120022" y="5637378"/>
            <a:ext cx="9180072" cy="12577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spcBef>
                <a:spcPts val="0"/>
              </a:spcBef>
            </a:pPr>
            <a:r>
              <a:rPr lang="en-US" sz="2000" dirty="0">
                <a:latin typeface="+mn-lt"/>
              </a:rPr>
              <a:t>Mean CCS Class reduction: from 2.98±0.52 to 1.67±0.83 (</a:t>
            </a:r>
            <a:r>
              <a:rPr lang="en-US" sz="2000" i="1" dirty="0">
                <a:latin typeface="+mn-lt"/>
              </a:rPr>
              <a:t>p</a:t>
            </a:r>
            <a:r>
              <a:rPr lang="en-US" sz="2000" dirty="0">
                <a:latin typeface="+mn-lt"/>
              </a:rPr>
              <a:t>&lt;0.001) </a:t>
            </a:r>
          </a:p>
          <a:p>
            <a:pPr marL="144000" indent="-144000">
              <a:spcBef>
                <a:spcPts val="0"/>
              </a:spcBef>
            </a:pPr>
            <a:r>
              <a:rPr lang="en-US" sz="2000" dirty="0">
                <a:latin typeface="+mn-lt"/>
              </a:rPr>
              <a:t>At least 1 CCS Class reduction: 80% patients </a:t>
            </a:r>
          </a:p>
          <a:p>
            <a:pPr marL="144000" indent="-144000">
              <a:spcBef>
                <a:spcPts val="0"/>
              </a:spcBef>
            </a:pPr>
            <a:r>
              <a:rPr lang="en-US" sz="2000" dirty="0">
                <a:latin typeface="+mn-lt"/>
              </a:rPr>
              <a:t>At least 2 CCS Class reduction: 40% patients </a:t>
            </a:r>
          </a:p>
        </p:txBody>
      </p:sp>
      <p:pic>
        <p:nvPicPr>
          <p:cNvPr id="16" name="תמונה 4">
            <a:extLst>
              <a:ext uri="{FF2B5EF4-FFF2-40B4-BE49-F238E27FC236}">
                <a16:creationId xmlns:a16="http://schemas.microsoft.com/office/drawing/2014/main" id="{E39F9040-0510-BA4D-938F-07A49894B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956" y="4307475"/>
            <a:ext cx="4470978" cy="24134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CC80BD-D63C-CC49-B3AC-7818DEAD0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4037" y="205381"/>
            <a:ext cx="6111837" cy="2172377"/>
          </a:xfrm>
          <a:prstGeom prst="rect">
            <a:avLst/>
          </a:prstGeom>
        </p:spPr>
      </p:pic>
      <p:pic>
        <p:nvPicPr>
          <p:cNvPr id="11" name="מציין מיקום תוכן 4">
            <a:extLst>
              <a:ext uri="{FF2B5EF4-FFF2-40B4-BE49-F238E27FC236}">
                <a16:creationId xmlns:a16="http://schemas.microsoft.com/office/drawing/2014/main" id="{CAE75BD6-96AF-9546-BDF3-4263D09A13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959" y="-7075"/>
            <a:ext cx="3456719" cy="139635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535A38E-7951-7645-87D4-B528D520ED1E}"/>
              </a:ext>
            </a:extLst>
          </p:cNvPr>
          <p:cNvSpPr txBox="1"/>
          <p:nvPr/>
        </p:nvSpPr>
        <p:spPr>
          <a:xfrm>
            <a:off x="8318038" y="742551"/>
            <a:ext cx="1953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Sous AL</a:t>
            </a:r>
          </a:p>
          <a:p>
            <a:r>
              <a:rPr lang="fr-FR" dirty="0">
                <a:solidFill>
                  <a:srgbClr val="FF0000"/>
                </a:solidFill>
              </a:rPr>
              <a:t>Ponction veineuse </a:t>
            </a:r>
          </a:p>
        </p:txBody>
      </p:sp>
    </p:spTree>
    <p:extLst>
      <p:ext uri="{BB962C8B-B14F-4D97-AF65-F5344CB8AC3E}">
        <p14:creationId xmlns:p14="http://schemas.microsoft.com/office/powerpoint/2010/main" val="209060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93"/>
    </mc:Choice>
    <mc:Fallback>
      <p:transition spd="slow" advTm="1649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E3043-55D3-FE4A-9445-C5E2A4AC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Perspectives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CEB03C6-17D0-0A42-B5AA-A9848791B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544" y="0"/>
            <a:ext cx="1199456" cy="1173935"/>
          </a:xfrm>
          <a:prstGeom prst="rect">
            <a:avLst/>
          </a:prstGeom>
        </p:spPr>
      </p:pic>
      <p:pic>
        <p:nvPicPr>
          <p:cNvPr id="13314" name="Picture 2" descr="podometre_benefice_200321441_web">
            <a:extLst>
              <a:ext uri="{FF2B5EF4-FFF2-40B4-BE49-F238E27FC236}">
                <a16:creationId xmlns:a16="http://schemas.microsoft.com/office/drawing/2014/main" id="{7BE697D3-B988-F547-B077-A899BCA1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953" y="4746971"/>
            <a:ext cx="3920047" cy="209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4EF6879-614A-DD4A-9D7C-B7A7F5CA3A75}"/>
              </a:ext>
            </a:extLst>
          </p:cNvPr>
          <p:cNvSpPr txBox="1"/>
          <p:nvPr/>
        </p:nvSpPr>
        <p:spPr>
          <a:xfrm>
            <a:off x="809962" y="2305615"/>
            <a:ext cx="726525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L’innovation thérapeutique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L’ évaluation de la fragilité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 L’évaluation du bénéfice et de la qualité de vie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34C4BFC-7788-734A-A59E-60075FEDF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684" y="1577554"/>
            <a:ext cx="3526584" cy="29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3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93"/>
    </mc:Choice>
    <mc:Fallback>
      <p:transition spd="slow" advTm="1649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E3043-55D3-FE4A-9445-C5E2A4AC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16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Conclusion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CEB03C6-17D0-0A42-B5AA-A9848791B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544" y="0"/>
            <a:ext cx="1199456" cy="1173935"/>
          </a:xfrm>
          <a:prstGeom prst="rect">
            <a:avLst/>
          </a:prstGeom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21025C99-6C61-3B47-9242-CAA838CF6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8" y="790833"/>
            <a:ext cx="6067167" cy="606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itation Charles Aznavour age : Je ne vieillis pas, je prends de l'âge !...">
            <a:extLst>
              <a:ext uri="{FF2B5EF4-FFF2-40B4-BE49-F238E27FC236}">
                <a16:creationId xmlns:a16="http://schemas.microsoft.com/office/drawing/2014/main" id="{CB499376-6DDB-E149-90F9-D1C42588AE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13" b="-1486"/>
          <a:stretch/>
        </p:blipFill>
        <p:spPr bwMode="auto">
          <a:xfrm>
            <a:off x="6401384" y="2538283"/>
            <a:ext cx="5632038" cy="257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7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93"/>
    </mc:Choice>
    <mc:Fallback>
      <p:transition spd="slow" advTm="1649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D162E3F-8A74-3440-B2FD-0616C54A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544" y="0"/>
            <a:ext cx="1199456" cy="117393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BDE3043-55D3-FE4A-9445-C5E2A4AC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Introduction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A4EF658-E9FB-E343-AB34-A9A2AE037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87" y="1173935"/>
            <a:ext cx="6334683" cy="478206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B440310-75BE-5F42-8411-F2D9E6012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346" y="3274884"/>
            <a:ext cx="3785934" cy="358311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E75D6CC-E6C0-064F-9F5D-0252B55021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46"/>
          <a:stretch/>
        </p:blipFill>
        <p:spPr>
          <a:xfrm>
            <a:off x="6524367" y="1173935"/>
            <a:ext cx="5492746" cy="570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3"/>
    </mc:Choice>
    <mc:Fallback xmlns="">
      <p:transition spd="slow" advTm="1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D162E3F-8A74-3440-B2FD-0616C54A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544" y="0"/>
            <a:ext cx="1199456" cy="117393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BDE3043-55D3-FE4A-9445-C5E2A4AC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Introduction</a:t>
            </a:r>
          </a:p>
        </p:txBody>
      </p:sp>
      <p:pic>
        <p:nvPicPr>
          <p:cNvPr id="1026" name="Picture 2" descr="alt">
            <a:extLst>
              <a:ext uri="{FF2B5EF4-FFF2-40B4-BE49-F238E27FC236}">
                <a16:creationId xmlns:a16="http://schemas.microsoft.com/office/drawing/2014/main" id="{D6C0FB14-38CA-3843-A95A-454F7F01B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6" y="1173935"/>
            <a:ext cx="7207779" cy="520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armacovigilance : on a besoin de vous ! – Atelier@ntalgiques">
            <a:extLst>
              <a:ext uri="{FF2B5EF4-FFF2-40B4-BE49-F238E27FC236}">
                <a16:creationId xmlns:a16="http://schemas.microsoft.com/office/drawing/2014/main" id="{215EADE9-93B1-2B40-AB19-2039CA9E7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937" y="1618564"/>
            <a:ext cx="3914200" cy="364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90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93"/>
    </mc:Choice>
    <mc:Fallback>
      <p:transition spd="slow" advTm="1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D162E3F-8A74-3440-B2FD-0616C54A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544" y="0"/>
            <a:ext cx="1199456" cy="1173935"/>
          </a:xfrm>
          <a:prstGeom prst="rect">
            <a:avLst/>
          </a:prstGeom>
        </p:spPr>
      </p:pic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06893D69-6D7C-1E40-9297-8AA8654CC2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483206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0177B903-353E-8644-8878-2998A1ED8352}"/>
              </a:ext>
            </a:extLst>
          </p:cNvPr>
          <p:cNvSpPr/>
          <p:nvPr/>
        </p:nvSpPr>
        <p:spPr>
          <a:xfrm>
            <a:off x="2977977" y="1309816"/>
            <a:ext cx="2236573" cy="8031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73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3"/>
    </mc:Choice>
    <mc:Fallback xmlns="">
      <p:transition spd="slow" advTm="1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E3043-55D3-FE4A-9445-C5E2A4AC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Prévention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9FDE84-7FBC-154E-92D0-BF21A203E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442" y="1262639"/>
            <a:ext cx="7601889" cy="506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FBC147A-EF3C-6F48-A6A8-3270A3752640}"/>
              </a:ext>
            </a:extLst>
          </p:cNvPr>
          <p:cNvSpPr txBox="1"/>
          <p:nvPr/>
        </p:nvSpPr>
        <p:spPr>
          <a:xfrm>
            <a:off x="10145434" y="6488668"/>
            <a:ext cx="185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Sanjoy</a:t>
            </a:r>
            <a:r>
              <a:rPr lang="fr-FR" dirty="0">
                <a:solidFill>
                  <a:srgbClr val="FF0000"/>
                </a:solidFill>
              </a:rPr>
              <a:t> JAHA 2021</a:t>
            </a:r>
          </a:p>
        </p:txBody>
      </p:sp>
      <p:pic>
        <p:nvPicPr>
          <p:cNvPr id="2052" name="Picture 4" descr="Echocardiographic Guidance of AMPLATZER Amulet Left Atrial Appendage  Occlusion Device Placement | Semantic Scholar">
            <a:extLst>
              <a:ext uri="{FF2B5EF4-FFF2-40B4-BE49-F238E27FC236}">
                <a16:creationId xmlns:a16="http://schemas.microsoft.com/office/drawing/2014/main" id="{21795712-9D0C-444B-998B-A1E7BAE6A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4616"/>
            <a:ext cx="4419943" cy="248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4-Year Outcomes After Left Atrial Appendage Closure Versus Nonwarfarin Oral  Anticoagulation for Atrial Fibrillation | Journal of the American College  of Cardiology">
            <a:extLst>
              <a:ext uri="{FF2B5EF4-FFF2-40B4-BE49-F238E27FC236}">
                <a16:creationId xmlns:a16="http://schemas.microsoft.com/office/drawing/2014/main" id="{64A8EFE9-E89F-5247-870C-20BE914E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80" y="1173935"/>
            <a:ext cx="7397578" cy="55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2E5BF5F-38FE-9D45-B3F2-AE921C12C335}"/>
              </a:ext>
            </a:extLst>
          </p:cNvPr>
          <p:cNvSpPr txBox="1"/>
          <p:nvPr/>
        </p:nvSpPr>
        <p:spPr>
          <a:xfrm>
            <a:off x="838200" y="4992130"/>
            <a:ext cx="2343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Sous AG</a:t>
            </a:r>
          </a:p>
          <a:p>
            <a:r>
              <a:rPr lang="fr-FR" dirty="0">
                <a:solidFill>
                  <a:srgbClr val="FF0000"/>
                </a:solidFill>
              </a:rPr>
              <a:t>Guidage ETO</a:t>
            </a:r>
          </a:p>
          <a:p>
            <a:r>
              <a:rPr lang="fr-FR" dirty="0">
                <a:solidFill>
                  <a:srgbClr val="FF0000"/>
                </a:solidFill>
              </a:rPr>
              <a:t>Ponction veineuse</a:t>
            </a:r>
          </a:p>
          <a:p>
            <a:r>
              <a:rPr lang="fr-FR" dirty="0">
                <a:solidFill>
                  <a:srgbClr val="FF0000"/>
                </a:solidFill>
              </a:rPr>
              <a:t>Ponction </a:t>
            </a:r>
            <a:r>
              <a:rPr lang="fr-FR" dirty="0" err="1">
                <a:solidFill>
                  <a:srgbClr val="FF0000"/>
                </a:solidFill>
              </a:rPr>
              <a:t>trans</a:t>
            </a:r>
            <a:r>
              <a:rPr lang="fr-FR" dirty="0">
                <a:solidFill>
                  <a:srgbClr val="FF0000"/>
                </a:solidFill>
              </a:rPr>
              <a:t>-septale 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10F8C7DE-C349-C14C-ABDF-D4E7DCA76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2544" y="0"/>
            <a:ext cx="1199456" cy="117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3"/>
    </mc:Choice>
    <mc:Fallback xmlns="">
      <p:transition spd="slow" advTm="1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D162E3F-8A74-3440-B2FD-0616C54A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544" y="0"/>
            <a:ext cx="1199456" cy="1173935"/>
          </a:xfrm>
          <a:prstGeom prst="rect">
            <a:avLst/>
          </a:prstGeom>
        </p:spPr>
      </p:pic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06893D69-6D7C-1E40-9297-8AA8654CC2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83104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0177B903-353E-8644-8878-2998A1ED8352}"/>
              </a:ext>
            </a:extLst>
          </p:cNvPr>
          <p:cNvSpPr/>
          <p:nvPr/>
        </p:nvSpPr>
        <p:spPr>
          <a:xfrm>
            <a:off x="2953264" y="4732638"/>
            <a:ext cx="2236573" cy="8031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E09A97D-757F-BB46-9CAB-E98EE73747CB}"/>
              </a:ext>
            </a:extLst>
          </p:cNvPr>
          <p:cNvSpPr/>
          <p:nvPr/>
        </p:nvSpPr>
        <p:spPr>
          <a:xfrm>
            <a:off x="7133967" y="1375720"/>
            <a:ext cx="2236573" cy="8031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24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93"/>
    </mc:Choice>
    <mc:Fallback>
      <p:transition spd="slow" advTm="1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E3043-55D3-FE4A-9445-C5E2A4AC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Survie </a:t>
            </a:r>
          </a:p>
        </p:txBody>
      </p:sp>
      <p:pic>
        <p:nvPicPr>
          <p:cNvPr id="2058" name="Picture 10" descr="Journal of the American College of Cardiology: Vol 73, No 15">
            <a:extLst>
              <a:ext uri="{FF2B5EF4-FFF2-40B4-BE49-F238E27FC236}">
                <a16:creationId xmlns:a16="http://schemas.microsoft.com/office/drawing/2014/main" id="{0F43A644-F80A-2A49-A356-AEE0F76CC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2645"/>
            <a:ext cx="6350000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pact of complete percutaneous revascularization in elderly patients with  chronic total occlusion - Valenti - 2020 - Catheterization and  Cardiovascular Interventions - Wiley Online Library">
            <a:extLst>
              <a:ext uri="{FF2B5EF4-FFF2-40B4-BE49-F238E27FC236}">
                <a16:creationId xmlns:a16="http://schemas.microsoft.com/office/drawing/2014/main" id="{EDBFA0BA-8BF2-6849-A96F-0C191176F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37" y="1998853"/>
            <a:ext cx="4950941" cy="419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BA69CB7-3578-9841-ACEF-DEDE28400020}"/>
              </a:ext>
            </a:extLst>
          </p:cNvPr>
          <p:cNvSpPr txBox="1"/>
          <p:nvPr/>
        </p:nvSpPr>
        <p:spPr>
          <a:xfrm>
            <a:off x="6350000" y="6193414"/>
            <a:ext cx="584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Impact of </a:t>
            </a:r>
            <a:r>
              <a:rPr lang="fr-FR" sz="1600" b="1" dirty="0" err="1">
                <a:solidFill>
                  <a:srgbClr val="FF0000"/>
                </a:solidFill>
              </a:rPr>
              <a:t>complete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 err="1">
                <a:solidFill>
                  <a:srgbClr val="FF0000"/>
                </a:solidFill>
              </a:rPr>
              <a:t>percutaneous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 err="1">
                <a:solidFill>
                  <a:srgbClr val="FF0000"/>
                </a:solidFill>
              </a:rPr>
              <a:t>revascularization</a:t>
            </a:r>
            <a:r>
              <a:rPr lang="fr-FR" sz="1600" b="1" dirty="0">
                <a:solidFill>
                  <a:srgbClr val="FF0000"/>
                </a:solidFill>
              </a:rPr>
              <a:t> in </a:t>
            </a:r>
            <a:r>
              <a:rPr lang="fr-FR" sz="1600" b="1" dirty="0" err="1">
                <a:solidFill>
                  <a:srgbClr val="FF0000"/>
                </a:solidFill>
              </a:rPr>
              <a:t>elderly</a:t>
            </a:r>
            <a:r>
              <a:rPr lang="fr-FR" sz="1600" b="1" dirty="0">
                <a:solidFill>
                  <a:srgbClr val="FF0000"/>
                </a:solidFill>
              </a:rPr>
              <a:t> patients </a:t>
            </a:r>
            <a:r>
              <a:rPr lang="fr-FR" sz="1600" b="1" dirty="0" err="1">
                <a:solidFill>
                  <a:srgbClr val="FF0000"/>
                </a:solidFill>
              </a:rPr>
              <a:t>with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 err="1">
                <a:solidFill>
                  <a:srgbClr val="FF0000"/>
                </a:solidFill>
              </a:rPr>
              <a:t>chronic</a:t>
            </a:r>
            <a:r>
              <a:rPr lang="fr-FR" sz="1600" b="1" dirty="0">
                <a:solidFill>
                  <a:srgbClr val="FF0000"/>
                </a:solidFill>
              </a:rPr>
              <a:t> total occlusion. </a:t>
            </a:r>
            <a:r>
              <a:rPr lang="fr-FR" sz="1600" b="1" dirty="0" err="1">
                <a:solidFill>
                  <a:srgbClr val="FF0000"/>
                </a:solidFill>
              </a:rPr>
              <a:t>Valenti</a:t>
            </a:r>
            <a:r>
              <a:rPr lang="fr-FR" sz="1600" b="1" dirty="0">
                <a:solidFill>
                  <a:srgbClr val="FF0000"/>
                </a:solidFill>
              </a:rPr>
              <a:t> et al CCI 2019</a:t>
            </a:r>
          </a:p>
        </p:txBody>
      </p:sp>
      <p:pic>
        <p:nvPicPr>
          <p:cNvPr id="3076" name="Picture 4" descr="Quel est le meilleur stent actif ? - Réalités Cardiologiques">
            <a:extLst>
              <a:ext uri="{FF2B5EF4-FFF2-40B4-BE49-F238E27FC236}">
                <a16:creationId xmlns:a16="http://schemas.microsoft.com/office/drawing/2014/main" id="{2DC16D87-B36E-1C4E-8377-B770AB9E1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65"/>
            <a:ext cx="3256480" cy="195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EE14C0C-2DD2-8A4F-B541-7E9EAC70B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2544" y="0"/>
            <a:ext cx="1199456" cy="117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3"/>
    </mc:Choice>
    <mc:Fallback xmlns="">
      <p:transition spd="slow" advTm="1649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E3043-55D3-FE4A-9445-C5E2A4AC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Survie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76E1649-140E-9A46-9E7B-9B036237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92" y="1320209"/>
            <a:ext cx="5753872" cy="53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2D8E22F-8FA3-0440-BC99-0D2859AC6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604" y="1988055"/>
            <a:ext cx="6494848" cy="4851690"/>
          </a:xfrm>
          <a:prstGeom prst="rect">
            <a:avLst/>
          </a:prstGeom>
        </p:spPr>
      </p:pic>
      <p:pic>
        <p:nvPicPr>
          <p:cNvPr id="5124" name="Picture 4" descr="Comparison of Outcomes of Transcatheter Aortic Valve Implantation in  Patients Aged &gt;90 Years Versus &lt;90 Years - American Journal of Cardiology">
            <a:extLst>
              <a:ext uri="{FF2B5EF4-FFF2-40B4-BE49-F238E27FC236}">
                <a16:creationId xmlns:a16="http://schemas.microsoft.com/office/drawing/2014/main" id="{B0B53334-F185-D749-BD3A-E4B28DAD4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576" y="1153112"/>
            <a:ext cx="8090628" cy="535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13BDC28-809F-C049-970D-6C8FB4F677D7}"/>
              </a:ext>
            </a:extLst>
          </p:cNvPr>
          <p:cNvSpPr txBox="1"/>
          <p:nvPr/>
        </p:nvSpPr>
        <p:spPr>
          <a:xfrm>
            <a:off x="8390238" y="6470413"/>
            <a:ext cx="222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Stehli</a:t>
            </a:r>
            <a:r>
              <a:rPr lang="fr-FR" dirty="0">
                <a:solidFill>
                  <a:srgbClr val="FF0000"/>
                </a:solidFill>
              </a:rPr>
              <a:t> et al JAHA 2019</a:t>
            </a:r>
          </a:p>
        </p:txBody>
      </p:sp>
      <p:pic>
        <p:nvPicPr>
          <p:cNvPr id="5126" name="Picture 6" descr="Transcatheter aortic valve implantation (TAVI) – An alternative treatment  for symptomatic severe aortic stenosis patients with high surgical risks -  SingHealth">
            <a:extLst>
              <a:ext uri="{FF2B5EF4-FFF2-40B4-BE49-F238E27FC236}">
                <a16:creationId xmlns:a16="http://schemas.microsoft.com/office/drawing/2014/main" id="{C2FD4167-D30C-B241-9AB6-D0300B13A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0" y="56696"/>
            <a:ext cx="3636808" cy="680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888457F-4337-C440-8E28-6856F86BE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2544" y="0"/>
            <a:ext cx="1199456" cy="117393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85511C6-9E46-6B45-807F-20A9023EF6AB}"/>
              </a:ext>
            </a:extLst>
          </p:cNvPr>
          <p:cNvSpPr txBox="1"/>
          <p:nvPr/>
        </p:nvSpPr>
        <p:spPr>
          <a:xfrm>
            <a:off x="1522809" y="4188941"/>
            <a:ext cx="1916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Sous AL</a:t>
            </a:r>
          </a:p>
          <a:p>
            <a:r>
              <a:rPr lang="fr-FR" dirty="0">
                <a:solidFill>
                  <a:srgbClr val="FF0000"/>
                </a:solidFill>
              </a:rPr>
              <a:t>Ponction </a:t>
            </a:r>
            <a:r>
              <a:rPr lang="fr-FR" dirty="0" err="1">
                <a:solidFill>
                  <a:srgbClr val="FF0000"/>
                </a:solidFill>
              </a:rPr>
              <a:t>arterielle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0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93"/>
    </mc:Choice>
    <mc:Fallback>
      <p:transition spd="slow" advTm="1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E3043-55D3-FE4A-9445-C5E2A4AC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Survie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76E1649-140E-9A46-9E7B-9B036237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92" y="1320209"/>
            <a:ext cx="5753872" cy="53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2D8E22F-8FA3-0440-BC99-0D2859AC6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604" y="1988055"/>
            <a:ext cx="6494848" cy="485169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13BDC28-809F-C049-970D-6C8FB4F677D7}"/>
              </a:ext>
            </a:extLst>
          </p:cNvPr>
          <p:cNvSpPr txBox="1"/>
          <p:nvPr/>
        </p:nvSpPr>
        <p:spPr>
          <a:xfrm>
            <a:off x="580768" y="6450227"/>
            <a:ext cx="222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Stehli</a:t>
            </a:r>
            <a:r>
              <a:rPr lang="fr-FR" dirty="0">
                <a:solidFill>
                  <a:srgbClr val="FF0000"/>
                </a:solidFill>
              </a:rPr>
              <a:t> et al JAHA 2019</a:t>
            </a:r>
          </a:p>
        </p:txBody>
      </p:sp>
      <p:pic>
        <p:nvPicPr>
          <p:cNvPr id="5126" name="Picture 6" descr="Transcatheter aortic valve implantation (TAVI) – An alternative treatment  for symptomatic severe aortic stenosis patients with high surgical risks -  SingHealth">
            <a:extLst>
              <a:ext uri="{FF2B5EF4-FFF2-40B4-BE49-F238E27FC236}">
                <a16:creationId xmlns:a16="http://schemas.microsoft.com/office/drawing/2014/main" id="{C2FD4167-D30C-B241-9AB6-D0300B13A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4" y="38441"/>
            <a:ext cx="3636808" cy="680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AD431B7-0D09-2B4A-B5EA-8BD096C26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2544" y="0"/>
            <a:ext cx="1199456" cy="117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93"/>
    </mc:Choice>
    <mc:Fallback>
      <p:transition spd="slow" advTm="1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244</Words>
  <Application>Microsoft Macintosh PowerPoint</Application>
  <PresentationFormat>Grand écran</PresentationFormat>
  <Paragraphs>69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Présentation PowerPoint</vt:lpstr>
      <vt:lpstr>Introduction</vt:lpstr>
      <vt:lpstr>Introduction</vt:lpstr>
      <vt:lpstr>Présentation PowerPoint</vt:lpstr>
      <vt:lpstr>Prévention </vt:lpstr>
      <vt:lpstr>Présentation PowerPoint</vt:lpstr>
      <vt:lpstr>Survie </vt:lpstr>
      <vt:lpstr>Survie </vt:lpstr>
      <vt:lpstr>Survie </vt:lpstr>
      <vt:lpstr>Survie </vt:lpstr>
      <vt:lpstr>Présentation PowerPoint</vt:lpstr>
      <vt:lpstr>Symptomes </vt:lpstr>
      <vt:lpstr>Présentation PowerPoint</vt:lpstr>
      <vt:lpstr>Présentation PowerPoint</vt:lpstr>
      <vt:lpstr>Présentation PowerPoint</vt:lpstr>
      <vt:lpstr>Présentation PowerPoint</vt:lpstr>
      <vt:lpstr>Perspectives  </vt:lpstr>
      <vt:lpstr>Conclusion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adjedj</dc:creator>
  <cp:lastModifiedBy>julien adjedj</cp:lastModifiedBy>
  <cp:revision>13</cp:revision>
  <dcterms:created xsi:type="dcterms:W3CDTF">2022-09-16T21:36:05Z</dcterms:created>
  <dcterms:modified xsi:type="dcterms:W3CDTF">2022-10-06T01:27:17Z</dcterms:modified>
</cp:coreProperties>
</file>