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1"/>
  </p:sldMasterIdLst>
  <p:notesMasterIdLst>
    <p:notesMasterId r:id="rId41"/>
  </p:notesMasterIdLst>
  <p:sldIdLst>
    <p:sldId id="256" r:id="rId2"/>
    <p:sldId id="323" r:id="rId3"/>
    <p:sldId id="321" r:id="rId4"/>
    <p:sldId id="453" r:id="rId5"/>
    <p:sldId id="455" r:id="rId6"/>
    <p:sldId id="454" r:id="rId7"/>
    <p:sldId id="456" r:id="rId8"/>
    <p:sldId id="459" r:id="rId9"/>
    <p:sldId id="495" r:id="rId10"/>
    <p:sldId id="458" r:id="rId11"/>
    <p:sldId id="457" r:id="rId12"/>
    <p:sldId id="496" r:id="rId13"/>
    <p:sldId id="394" r:id="rId14"/>
    <p:sldId id="343" r:id="rId15"/>
    <p:sldId id="344" r:id="rId16"/>
    <p:sldId id="461" r:id="rId17"/>
    <p:sldId id="338" r:id="rId18"/>
    <p:sldId id="469" r:id="rId19"/>
    <p:sldId id="340" r:id="rId20"/>
    <p:sldId id="352" r:id="rId21"/>
    <p:sldId id="425" r:id="rId22"/>
    <p:sldId id="460" r:id="rId23"/>
    <p:sldId id="492" r:id="rId24"/>
    <p:sldId id="463" r:id="rId25"/>
    <p:sldId id="505" r:id="rId26"/>
    <p:sldId id="504" r:id="rId27"/>
    <p:sldId id="464" r:id="rId28"/>
    <p:sldId id="503" r:id="rId29"/>
    <p:sldId id="377" r:id="rId30"/>
    <p:sldId id="494" r:id="rId31"/>
    <p:sldId id="474" r:id="rId32"/>
    <p:sldId id="302" r:id="rId33"/>
    <p:sldId id="465" r:id="rId34"/>
    <p:sldId id="462" r:id="rId35"/>
    <p:sldId id="473" r:id="rId36"/>
    <p:sldId id="472" r:id="rId37"/>
    <p:sldId id="468" r:id="rId38"/>
    <p:sldId id="439" r:id="rId39"/>
    <p:sldId id="481" r:id="rId4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3" autoAdjust="0"/>
  </p:normalViewPr>
  <p:slideViewPr>
    <p:cSldViewPr snapToGrid="0" snapToObjects="1">
      <p:cViewPr>
        <p:scale>
          <a:sx n="66" d="100"/>
          <a:sy n="66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6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486BA-171D-4BFF-997B-6A0B9D281BAD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CD9BC2A7-96D3-4364-AA59-A03338924566}">
      <dgm:prSet phldrT="[Text]" custT="1"/>
      <dgm:spPr/>
      <dgm:t>
        <a:bodyPr/>
        <a:lstStyle/>
        <a:p>
          <a:r>
            <a:rPr lang="en-GB" sz="2400" dirty="0" smtClean="0"/>
            <a:t>Dabigatran</a:t>
          </a:r>
          <a:r>
            <a:rPr lang="en-GB" sz="2400" baseline="30000" dirty="0" smtClean="0"/>
            <a:t>1</a:t>
          </a:r>
          <a:endParaRPr lang="en-GB" sz="2400" baseline="30000" dirty="0"/>
        </a:p>
      </dgm:t>
    </dgm:pt>
    <dgm:pt modelId="{63064696-E0FD-4C4B-97C2-824FEAAF8B55}" type="parTrans" cxnId="{DABA5296-B4A2-4122-95F6-7C5D5188DCFA}">
      <dgm:prSet/>
      <dgm:spPr/>
      <dgm:t>
        <a:bodyPr/>
        <a:lstStyle/>
        <a:p>
          <a:endParaRPr lang="en-GB"/>
        </a:p>
      </dgm:t>
    </dgm:pt>
    <dgm:pt modelId="{0E354F0F-03B9-4250-9D1A-F46FBF58A017}" type="sibTrans" cxnId="{DABA5296-B4A2-4122-95F6-7C5D5188DCFA}">
      <dgm:prSet/>
      <dgm:spPr/>
      <dgm:t>
        <a:bodyPr/>
        <a:lstStyle/>
        <a:p>
          <a:endParaRPr lang="en-GB"/>
        </a:p>
      </dgm:t>
    </dgm:pt>
    <dgm:pt modelId="{3D374CC5-DF25-487F-9712-5CAB2DCD9B33}">
      <dgm:prSet phldrT="[Text]" custT="1"/>
      <dgm:spPr/>
      <dgm:t>
        <a:bodyPr lIns="108000" rIns="108000"/>
        <a:lstStyle/>
        <a:p>
          <a:r>
            <a:rPr lang="en-GB" sz="1600" b="1" dirty="0" smtClean="0">
              <a:solidFill>
                <a:srgbClr val="0000FF"/>
              </a:solidFill>
              <a:latin typeface="Arial"/>
              <a:cs typeface="Arial"/>
            </a:rPr>
            <a:t>RE-LY </a:t>
          </a:r>
          <a:r>
            <a:rPr lang="en-GB" sz="1600" b="1" dirty="0" smtClean="0">
              <a:solidFill>
                <a:srgbClr val="000000"/>
              </a:solidFill>
              <a:latin typeface="Arial"/>
              <a:cs typeface="Arial"/>
            </a:rPr>
            <a:t>(Randomized Evaluation of Long Term Anticoagulation Therapy)</a:t>
          </a:r>
          <a:endParaRPr lang="en-GB" sz="16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82056090-5F59-4402-AB6A-1F92F39D0D5E}" type="parTrans" cxnId="{D5AFB738-710A-49E7-9ABA-09C824F7CBC4}">
      <dgm:prSet/>
      <dgm:spPr/>
      <dgm:t>
        <a:bodyPr/>
        <a:lstStyle/>
        <a:p>
          <a:endParaRPr lang="en-GB"/>
        </a:p>
      </dgm:t>
    </dgm:pt>
    <dgm:pt modelId="{1D145140-2F46-4123-8141-4EB7B13250A5}" type="sibTrans" cxnId="{D5AFB738-710A-49E7-9ABA-09C824F7CBC4}">
      <dgm:prSet/>
      <dgm:spPr/>
      <dgm:t>
        <a:bodyPr/>
        <a:lstStyle/>
        <a:p>
          <a:endParaRPr lang="en-GB"/>
        </a:p>
      </dgm:t>
    </dgm:pt>
    <dgm:pt modelId="{909F2F58-759B-4B9E-A62E-4AE0DCFA65FF}">
      <dgm:prSet phldrT="[Text]" custT="1"/>
      <dgm:spPr/>
      <dgm:t>
        <a:bodyPr lIns="108000" rIns="108000"/>
        <a:lstStyle/>
        <a:p>
          <a:r>
            <a:rPr lang="en-GB" sz="1600" b="0" dirty="0" smtClean="0">
              <a:solidFill>
                <a:srgbClr val="000000"/>
              </a:solidFill>
              <a:latin typeface="Arial"/>
              <a:cs typeface="Arial"/>
            </a:rPr>
            <a:t>Dabigatran 150 mg BID; Dabigatran 110 mg BID</a:t>
          </a:r>
          <a:endParaRPr lang="en-GB" sz="1600" b="0" dirty="0">
            <a:solidFill>
              <a:srgbClr val="000000"/>
            </a:solidFill>
            <a:latin typeface="Arial"/>
            <a:cs typeface="Arial"/>
          </a:endParaRPr>
        </a:p>
      </dgm:t>
    </dgm:pt>
    <dgm:pt modelId="{7F08E2B4-852D-4341-AC0D-183D48035311}" type="parTrans" cxnId="{EF73BF01-C951-4E91-AFBD-E40FB6F4543E}">
      <dgm:prSet/>
      <dgm:spPr/>
      <dgm:t>
        <a:bodyPr/>
        <a:lstStyle/>
        <a:p>
          <a:endParaRPr lang="en-GB"/>
        </a:p>
      </dgm:t>
    </dgm:pt>
    <dgm:pt modelId="{D2471E23-D5A3-4E46-8C23-64D60C123439}" type="sibTrans" cxnId="{EF73BF01-C951-4E91-AFBD-E40FB6F4543E}">
      <dgm:prSet/>
      <dgm:spPr/>
      <dgm:t>
        <a:bodyPr/>
        <a:lstStyle/>
        <a:p>
          <a:endParaRPr lang="en-GB"/>
        </a:p>
      </dgm:t>
    </dgm:pt>
    <dgm:pt modelId="{67678197-E9FE-47D2-BFFD-BFF8D5FF8002}">
      <dgm:prSet phldrT="[Text]" custT="1"/>
      <dgm:spPr/>
      <dgm:t>
        <a:bodyPr/>
        <a:lstStyle/>
        <a:p>
          <a:r>
            <a:rPr lang="en-GB" sz="2400" dirty="0" smtClean="0"/>
            <a:t>Rivaroxaban</a:t>
          </a:r>
          <a:r>
            <a:rPr lang="en-GB" sz="2400" baseline="30000" dirty="0" smtClean="0"/>
            <a:t>2</a:t>
          </a:r>
          <a:endParaRPr lang="en-GB" sz="2400" baseline="30000" dirty="0"/>
        </a:p>
      </dgm:t>
    </dgm:pt>
    <dgm:pt modelId="{1F716B85-659E-496B-B7BE-0393AAD29A41}" type="parTrans" cxnId="{256548B4-3E62-4879-BD67-CDDF1A513AC1}">
      <dgm:prSet/>
      <dgm:spPr/>
      <dgm:t>
        <a:bodyPr/>
        <a:lstStyle/>
        <a:p>
          <a:endParaRPr lang="en-GB"/>
        </a:p>
      </dgm:t>
    </dgm:pt>
    <dgm:pt modelId="{DB481354-2F53-48D9-BE09-62873A052612}" type="sibTrans" cxnId="{256548B4-3E62-4879-BD67-CDDF1A513AC1}">
      <dgm:prSet/>
      <dgm:spPr/>
      <dgm:t>
        <a:bodyPr/>
        <a:lstStyle/>
        <a:p>
          <a:endParaRPr lang="en-GB"/>
        </a:p>
      </dgm:t>
    </dgm:pt>
    <dgm:pt modelId="{3A520217-0F09-47B0-AA57-5D2B98FE63A5}">
      <dgm:prSet phldrT="[Text]" custT="1"/>
      <dgm:spPr/>
      <dgm:t>
        <a:bodyPr lIns="108000" rIns="108000"/>
        <a:lstStyle/>
        <a:p>
          <a:r>
            <a:rPr lang="en-GB" sz="1600" b="1" dirty="0" smtClean="0">
              <a:solidFill>
                <a:srgbClr val="0000FF"/>
              </a:solidFill>
              <a:latin typeface="Arial"/>
              <a:cs typeface="Arial"/>
            </a:rPr>
            <a:t>ROCKET-AF </a:t>
          </a:r>
          <a:r>
            <a:rPr lang="en-GB" sz="1600" b="1" dirty="0" smtClean="0">
              <a:solidFill>
                <a:srgbClr val="000000"/>
              </a:solidFill>
              <a:latin typeface="Arial"/>
              <a:cs typeface="Arial"/>
            </a:rPr>
            <a:t>(Rivaroxaban Once-Daily Oral Direct Factor </a:t>
          </a:r>
          <a:r>
            <a:rPr lang="en-GB" sz="1600" b="1" dirty="0" err="1" smtClean="0">
              <a:solidFill>
                <a:srgbClr val="000000"/>
              </a:solidFill>
              <a:latin typeface="Arial"/>
              <a:cs typeface="Arial"/>
            </a:rPr>
            <a:t>Xa</a:t>
          </a:r>
          <a:r>
            <a:rPr lang="en-GB" sz="1600" b="1" dirty="0" smtClean="0">
              <a:solidFill>
                <a:srgbClr val="000000"/>
              </a:solidFill>
              <a:latin typeface="Arial"/>
              <a:cs typeface="Arial"/>
            </a:rPr>
            <a:t> Inhibition Compared with Vitamin K Antagonism for        Prevention of Stroke and Embolism Trial in </a:t>
          </a:r>
          <a:r>
            <a:rPr lang="en-GB" sz="1600" b="1" dirty="0" err="1" smtClean="0">
              <a:solidFill>
                <a:srgbClr val="000000"/>
              </a:solidFill>
              <a:latin typeface="Arial"/>
              <a:cs typeface="Arial"/>
            </a:rPr>
            <a:t>Atrial</a:t>
          </a:r>
          <a:r>
            <a:rPr lang="en-GB" sz="1600" b="1" dirty="0" smtClean="0">
              <a:solidFill>
                <a:srgbClr val="000000"/>
              </a:solidFill>
              <a:latin typeface="Arial"/>
              <a:cs typeface="Arial"/>
            </a:rPr>
            <a:t> Fibrillation)</a:t>
          </a:r>
          <a:endParaRPr lang="en-GB" sz="16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0B9F1460-524B-43AA-9079-2E56A145AD16}" type="parTrans" cxnId="{ABA8B3A5-C587-4354-B10D-2236C518DCA3}">
      <dgm:prSet/>
      <dgm:spPr/>
      <dgm:t>
        <a:bodyPr/>
        <a:lstStyle/>
        <a:p>
          <a:endParaRPr lang="en-GB"/>
        </a:p>
      </dgm:t>
    </dgm:pt>
    <dgm:pt modelId="{C003D030-A8AC-406C-B230-2A3105AE6E86}" type="sibTrans" cxnId="{ABA8B3A5-C587-4354-B10D-2236C518DCA3}">
      <dgm:prSet/>
      <dgm:spPr/>
      <dgm:t>
        <a:bodyPr/>
        <a:lstStyle/>
        <a:p>
          <a:endParaRPr lang="en-GB"/>
        </a:p>
      </dgm:t>
    </dgm:pt>
    <dgm:pt modelId="{DD39AEA1-3B37-4952-9A36-AB6850E0775A}">
      <dgm:prSet phldrT="[Text]" custT="1"/>
      <dgm:spPr/>
      <dgm:t>
        <a:bodyPr lIns="108000" rIns="108000"/>
        <a:lstStyle/>
        <a:p>
          <a:r>
            <a:rPr lang="en-GB" sz="1600" dirty="0" smtClean="0">
              <a:solidFill>
                <a:srgbClr val="000000"/>
              </a:solidFill>
              <a:latin typeface="Arial"/>
              <a:cs typeface="Arial"/>
            </a:rPr>
            <a:t>Rivaroxaban 20 mg QD et 15 mg QD</a:t>
          </a:r>
          <a:endParaRPr lang="en-GB" sz="1600" dirty="0">
            <a:solidFill>
              <a:srgbClr val="000000"/>
            </a:solidFill>
            <a:latin typeface="Arial"/>
            <a:cs typeface="Arial"/>
          </a:endParaRPr>
        </a:p>
      </dgm:t>
    </dgm:pt>
    <dgm:pt modelId="{C92F55D9-608C-4853-9D11-B3BC44661AC5}" type="parTrans" cxnId="{968415D8-D494-4E2A-9134-2CB13ABB9AF9}">
      <dgm:prSet/>
      <dgm:spPr/>
      <dgm:t>
        <a:bodyPr/>
        <a:lstStyle/>
        <a:p>
          <a:endParaRPr lang="en-GB"/>
        </a:p>
      </dgm:t>
    </dgm:pt>
    <dgm:pt modelId="{74D046E4-F29A-42D3-AAFF-7795C3806398}" type="sibTrans" cxnId="{968415D8-D494-4E2A-9134-2CB13ABB9AF9}">
      <dgm:prSet/>
      <dgm:spPr/>
      <dgm:t>
        <a:bodyPr/>
        <a:lstStyle/>
        <a:p>
          <a:endParaRPr lang="en-GB"/>
        </a:p>
      </dgm:t>
    </dgm:pt>
    <dgm:pt modelId="{24A79FB1-BC5C-499D-9043-B776B15F36D1}">
      <dgm:prSet phldrT="[Text]" custT="1"/>
      <dgm:spPr/>
      <dgm:t>
        <a:bodyPr/>
        <a:lstStyle/>
        <a:p>
          <a:r>
            <a:rPr lang="en-GB" sz="2400" dirty="0" smtClean="0"/>
            <a:t>Apixaban</a:t>
          </a:r>
          <a:r>
            <a:rPr lang="en-GB" sz="2400" baseline="30000" dirty="0" smtClean="0"/>
            <a:t>3</a:t>
          </a:r>
          <a:endParaRPr lang="en-GB" sz="2400" baseline="30000" dirty="0"/>
        </a:p>
      </dgm:t>
    </dgm:pt>
    <dgm:pt modelId="{2E1B6A13-C43D-43AA-B0B0-004B8EBEC259}" type="parTrans" cxnId="{E2ABC9A2-8582-4648-B976-ABCF1D76C854}">
      <dgm:prSet/>
      <dgm:spPr/>
      <dgm:t>
        <a:bodyPr/>
        <a:lstStyle/>
        <a:p>
          <a:endParaRPr lang="en-GB"/>
        </a:p>
      </dgm:t>
    </dgm:pt>
    <dgm:pt modelId="{28F1432D-3B29-479E-8E5D-497A8235915B}" type="sibTrans" cxnId="{E2ABC9A2-8582-4648-B976-ABCF1D76C854}">
      <dgm:prSet/>
      <dgm:spPr/>
      <dgm:t>
        <a:bodyPr/>
        <a:lstStyle/>
        <a:p>
          <a:endParaRPr lang="en-GB"/>
        </a:p>
      </dgm:t>
    </dgm:pt>
    <dgm:pt modelId="{B6EE19C5-329C-4D36-9A05-5D3DF0C0E9B4}">
      <dgm:prSet phldrT="[Text]" custT="1"/>
      <dgm:spPr/>
      <dgm:t>
        <a:bodyPr lIns="108000" rIns="108000"/>
        <a:lstStyle/>
        <a:p>
          <a:r>
            <a:rPr lang="en-GB" sz="1600" b="1" dirty="0" smtClean="0">
              <a:solidFill>
                <a:srgbClr val="0000FF"/>
              </a:solidFill>
              <a:latin typeface="Arial"/>
              <a:cs typeface="Arial"/>
            </a:rPr>
            <a:t>ARISTOTLE </a:t>
          </a:r>
          <a:r>
            <a:rPr lang="en-GB" sz="1600" b="1" dirty="0" smtClean="0">
              <a:solidFill>
                <a:srgbClr val="000000"/>
              </a:solidFill>
              <a:latin typeface="Arial"/>
              <a:cs typeface="Arial"/>
            </a:rPr>
            <a:t>(Apixaban for Reduction in Stroke and Other Thromboembolic Events in Atrial Fibrillation)</a:t>
          </a:r>
          <a:endParaRPr lang="en-GB" sz="16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DC362737-F424-4F16-A378-51F565588B4B}" type="parTrans" cxnId="{E4C11512-70EB-4868-8BA9-B1A70E6E9C2F}">
      <dgm:prSet/>
      <dgm:spPr/>
      <dgm:t>
        <a:bodyPr/>
        <a:lstStyle/>
        <a:p>
          <a:endParaRPr lang="en-GB"/>
        </a:p>
      </dgm:t>
    </dgm:pt>
    <dgm:pt modelId="{00FC1BB4-6FAB-4EEC-99B4-9B0CFFA121B4}" type="sibTrans" cxnId="{E4C11512-70EB-4868-8BA9-B1A70E6E9C2F}">
      <dgm:prSet/>
      <dgm:spPr/>
      <dgm:t>
        <a:bodyPr/>
        <a:lstStyle/>
        <a:p>
          <a:endParaRPr lang="en-GB"/>
        </a:p>
      </dgm:t>
    </dgm:pt>
    <dgm:pt modelId="{855278AC-4E17-49D2-82AD-CFA84D4B6186}">
      <dgm:prSet phldrT="[Text]" custT="1"/>
      <dgm:spPr/>
      <dgm:t>
        <a:bodyPr lIns="108000" rIns="108000"/>
        <a:lstStyle/>
        <a:p>
          <a:r>
            <a:rPr lang="en-GB" sz="1600" dirty="0" smtClean="0">
              <a:solidFill>
                <a:srgbClr val="000000"/>
              </a:solidFill>
              <a:latin typeface="Arial"/>
              <a:cs typeface="Arial"/>
            </a:rPr>
            <a:t>Apixaban 5 mg BID et 2,5 mg BID</a:t>
          </a:r>
          <a:endParaRPr lang="en-GB" sz="1600" dirty="0">
            <a:solidFill>
              <a:srgbClr val="000000"/>
            </a:solidFill>
            <a:latin typeface="Arial"/>
            <a:cs typeface="Arial"/>
          </a:endParaRPr>
        </a:p>
      </dgm:t>
    </dgm:pt>
    <dgm:pt modelId="{D140ADA1-792B-4A89-89A7-C8A54A8C23C4}" type="parTrans" cxnId="{C12DFBD5-61AC-4C07-B371-43F2C15F228D}">
      <dgm:prSet/>
      <dgm:spPr/>
      <dgm:t>
        <a:bodyPr/>
        <a:lstStyle/>
        <a:p>
          <a:endParaRPr lang="en-GB"/>
        </a:p>
      </dgm:t>
    </dgm:pt>
    <dgm:pt modelId="{A54BE4C3-FAF9-4F16-9881-5F9566FD1129}" type="sibTrans" cxnId="{C12DFBD5-61AC-4C07-B371-43F2C15F228D}">
      <dgm:prSet/>
      <dgm:spPr/>
      <dgm:t>
        <a:bodyPr/>
        <a:lstStyle/>
        <a:p>
          <a:endParaRPr lang="en-GB"/>
        </a:p>
      </dgm:t>
    </dgm:pt>
    <dgm:pt modelId="{A89F1369-717A-48D8-802F-5E89F351E00F}">
      <dgm:prSet phldrT="[Text]" custT="1"/>
      <dgm:spPr/>
      <dgm:t>
        <a:bodyPr/>
        <a:lstStyle/>
        <a:p>
          <a:r>
            <a:rPr lang="en-GB" sz="2400" dirty="0" smtClean="0"/>
            <a:t>Edoxaban</a:t>
          </a:r>
          <a:r>
            <a:rPr lang="en-GB" sz="2400" baseline="30000" dirty="0" smtClean="0"/>
            <a:t>4</a:t>
          </a:r>
          <a:endParaRPr lang="en-GB" sz="2400" baseline="30000" dirty="0"/>
        </a:p>
      </dgm:t>
    </dgm:pt>
    <dgm:pt modelId="{BE1A989B-F273-43BC-A05C-EE7B6D0FAFB8}" type="parTrans" cxnId="{F180DA5B-778D-40E7-BD77-3674A23342CD}">
      <dgm:prSet/>
      <dgm:spPr/>
      <dgm:t>
        <a:bodyPr/>
        <a:lstStyle/>
        <a:p>
          <a:endParaRPr lang="en-GB"/>
        </a:p>
      </dgm:t>
    </dgm:pt>
    <dgm:pt modelId="{69FE71A1-EDCA-4191-8383-BB9A245B2BDB}" type="sibTrans" cxnId="{F180DA5B-778D-40E7-BD77-3674A23342CD}">
      <dgm:prSet/>
      <dgm:spPr/>
      <dgm:t>
        <a:bodyPr/>
        <a:lstStyle/>
        <a:p>
          <a:endParaRPr lang="en-GB"/>
        </a:p>
      </dgm:t>
    </dgm:pt>
    <dgm:pt modelId="{0C90A0A8-A888-41FD-8009-8956291FC372}">
      <dgm:prSet custT="1"/>
      <dgm:spPr/>
      <dgm:t>
        <a:bodyPr lIns="108000" rIns="108000"/>
        <a:lstStyle/>
        <a:p>
          <a:r>
            <a:rPr lang="en-GB" sz="1400" b="1" dirty="0" smtClean="0">
              <a:solidFill>
                <a:srgbClr val="0000FF"/>
              </a:solidFill>
              <a:latin typeface="Arial"/>
              <a:cs typeface="Arial"/>
            </a:rPr>
            <a:t>ENGAGE AF-TIMI 48 </a:t>
          </a:r>
          <a:r>
            <a:rPr lang="en-GB" sz="1400" b="1" dirty="0" smtClean="0">
              <a:solidFill>
                <a:srgbClr val="000000"/>
              </a:solidFill>
              <a:latin typeface="Arial"/>
              <a:cs typeface="Arial"/>
            </a:rPr>
            <a:t>(Effective Anticoagulation with Factor </a:t>
          </a:r>
          <a:r>
            <a:rPr lang="en-GB" sz="1400" b="1" dirty="0" err="1" smtClean="0">
              <a:solidFill>
                <a:srgbClr val="000000"/>
              </a:solidFill>
              <a:latin typeface="Arial"/>
              <a:cs typeface="Arial"/>
            </a:rPr>
            <a:t>Xa</a:t>
          </a:r>
          <a:r>
            <a:rPr lang="en-GB" sz="1400" b="1" dirty="0" smtClean="0">
              <a:solidFill>
                <a:srgbClr val="000000"/>
              </a:solidFill>
              <a:latin typeface="Arial"/>
              <a:cs typeface="Arial"/>
            </a:rPr>
            <a:t> Next Generation in Atrial Fibrillation-Thrombolysis In Myocardial Infarction)</a:t>
          </a:r>
          <a:endParaRPr lang="en-GB" sz="14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F889C202-B70F-4464-BDFA-3D3410BB9492}" type="parTrans" cxnId="{13336748-DDF4-4394-AC54-290744932A4D}">
      <dgm:prSet/>
      <dgm:spPr/>
      <dgm:t>
        <a:bodyPr/>
        <a:lstStyle/>
        <a:p>
          <a:endParaRPr lang="en-GB"/>
        </a:p>
      </dgm:t>
    </dgm:pt>
    <dgm:pt modelId="{0FFE3EC1-B1B9-4E68-90FA-F4A88B7A65AE}" type="sibTrans" cxnId="{13336748-DDF4-4394-AC54-290744932A4D}">
      <dgm:prSet/>
      <dgm:spPr/>
      <dgm:t>
        <a:bodyPr/>
        <a:lstStyle/>
        <a:p>
          <a:endParaRPr lang="en-GB"/>
        </a:p>
      </dgm:t>
    </dgm:pt>
    <dgm:pt modelId="{B8D5C1A0-D0EF-4660-B123-B9CEAB45099E}">
      <dgm:prSet custT="1"/>
      <dgm:spPr/>
      <dgm:t>
        <a:bodyPr lIns="108000" rIns="108000"/>
        <a:lstStyle/>
        <a:p>
          <a:r>
            <a:rPr lang="en-GB" sz="1400" dirty="0" smtClean="0">
              <a:solidFill>
                <a:srgbClr val="000000"/>
              </a:solidFill>
              <a:latin typeface="Arial"/>
              <a:cs typeface="Arial"/>
            </a:rPr>
            <a:t>Edoxaban 60 mg QD regimen; Edoxaban 30 mg QD regimen</a:t>
          </a:r>
          <a:endParaRPr lang="en-GB" sz="1400" dirty="0">
            <a:solidFill>
              <a:srgbClr val="000000"/>
            </a:solidFill>
            <a:latin typeface="Arial"/>
            <a:cs typeface="Arial"/>
          </a:endParaRPr>
        </a:p>
      </dgm:t>
    </dgm:pt>
    <dgm:pt modelId="{6C05F213-920C-41A9-A524-CFC26F563906}" type="parTrans" cxnId="{4854C683-A96E-4BA4-B909-62A9BB48097A}">
      <dgm:prSet/>
      <dgm:spPr/>
      <dgm:t>
        <a:bodyPr/>
        <a:lstStyle/>
        <a:p>
          <a:endParaRPr lang="en-GB"/>
        </a:p>
      </dgm:t>
    </dgm:pt>
    <dgm:pt modelId="{78C8E798-C109-4881-816E-253D529066BA}" type="sibTrans" cxnId="{4854C683-A96E-4BA4-B909-62A9BB48097A}">
      <dgm:prSet/>
      <dgm:spPr/>
      <dgm:t>
        <a:bodyPr/>
        <a:lstStyle/>
        <a:p>
          <a:endParaRPr lang="en-GB"/>
        </a:p>
      </dgm:t>
    </dgm:pt>
    <dgm:pt modelId="{84590A25-97C1-4F8D-B44A-E7B0BA5D65E6}" type="pres">
      <dgm:prSet presAssocID="{571486BA-171D-4BFF-997B-6A0B9D281B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74FAE0-B2FD-485A-A62D-B0154D92EEA1}" type="pres">
      <dgm:prSet presAssocID="{CD9BC2A7-96D3-4364-AA59-A03338924566}" presName="linNode" presStyleCnt="0"/>
      <dgm:spPr/>
    </dgm:pt>
    <dgm:pt modelId="{3514EDD9-6AB9-4D42-A8C3-4DD77AFAC5CA}" type="pres">
      <dgm:prSet presAssocID="{CD9BC2A7-96D3-4364-AA59-A03338924566}" presName="parentText" presStyleLbl="node1" presStyleIdx="0" presStyleCnt="4" custScaleX="8677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C850DE-6730-4007-A3FF-00FA185EA234}" type="pres">
      <dgm:prSet presAssocID="{CD9BC2A7-96D3-4364-AA59-A03338924566}" presName="descendantText" presStyleLbl="alignAccFollowNode1" presStyleIdx="0" presStyleCnt="4" custScaleX="107086" custScaleY="1118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5C2D5F-64FD-4CD8-A1B2-D47C73A115A9}" type="pres">
      <dgm:prSet presAssocID="{0E354F0F-03B9-4250-9D1A-F46FBF58A017}" presName="sp" presStyleCnt="0"/>
      <dgm:spPr/>
    </dgm:pt>
    <dgm:pt modelId="{6D841A54-1B6C-4B82-81B4-16ABA6DAF937}" type="pres">
      <dgm:prSet presAssocID="{67678197-E9FE-47D2-BFFD-BFF8D5FF8002}" presName="linNode" presStyleCnt="0"/>
      <dgm:spPr/>
    </dgm:pt>
    <dgm:pt modelId="{A476D8F7-9886-4057-A56C-DB1DAAB9AC34}" type="pres">
      <dgm:prSet presAssocID="{67678197-E9FE-47D2-BFFD-BFF8D5FF8002}" presName="parentText" presStyleLbl="node1" presStyleIdx="1" presStyleCnt="4" custScaleX="86772" custLinFactNeighborX="-7" custLinFactNeighborY="25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4D5E60-6A11-4B12-9108-5F574D94859A}" type="pres">
      <dgm:prSet presAssocID="{67678197-E9FE-47D2-BFFD-BFF8D5FF8002}" presName="descendantText" presStyleLbl="alignAccFollowNode1" presStyleIdx="1" presStyleCnt="4" custScaleX="122300" custScaleY="138775" custLinFactNeighborX="12487" custLinFactNeighborY="93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91AC24-BB2F-47C6-9407-BED044ABA40C}" type="pres">
      <dgm:prSet presAssocID="{DB481354-2F53-48D9-BE09-62873A052612}" presName="sp" presStyleCnt="0"/>
      <dgm:spPr/>
    </dgm:pt>
    <dgm:pt modelId="{37FF4E8D-BDBD-4202-9B2A-F0D830599461}" type="pres">
      <dgm:prSet presAssocID="{24A79FB1-BC5C-499D-9043-B776B15F36D1}" presName="linNode" presStyleCnt="0"/>
      <dgm:spPr/>
    </dgm:pt>
    <dgm:pt modelId="{D8BC18BD-F520-4994-A28A-9C810B070979}" type="pres">
      <dgm:prSet presAssocID="{24A79FB1-BC5C-499D-9043-B776B15F36D1}" presName="parentText" presStyleLbl="node1" presStyleIdx="2" presStyleCnt="4" custScaleX="8677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1961FD-618B-4042-9431-6D86ED3D4A12}" type="pres">
      <dgm:prSet presAssocID="{24A79FB1-BC5C-499D-9043-B776B15F36D1}" presName="descendantText" presStyleLbl="alignAccFollowNode1" presStyleIdx="2" presStyleCnt="4" custScaleX="107086" custScaleY="1118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649566-DE25-4EFD-909B-1A8D7331BEF9}" type="pres">
      <dgm:prSet presAssocID="{28F1432D-3B29-479E-8E5D-497A8235915B}" presName="sp" presStyleCnt="0"/>
      <dgm:spPr/>
    </dgm:pt>
    <dgm:pt modelId="{60120C3E-7AE2-4D3D-9E5A-480E74EF1B43}" type="pres">
      <dgm:prSet presAssocID="{A89F1369-717A-48D8-802F-5E89F351E00F}" presName="linNode" presStyleCnt="0"/>
      <dgm:spPr/>
    </dgm:pt>
    <dgm:pt modelId="{0AC217E4-ED88-4E73-9AAA-22F082408F44}" type="pres">
      <dgm:prSet presAssocID="{A89F1369-717A-48D8-802F-5E89F351E00F}" presName="parentText" presStyleLbl="node1" presStyleIdx="3" presStyleCnt="4" custScaleX="8677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3BE0C3-17E8-4712-8173-4C0195E2E218}" type="pres">
      <dgm:prSet presAssocID="{A89F1369-717A-48D8-802F-5E89F351E00F}" presName="descendantText" presStyleLbl="alignAccFollowNode1" presStyleIdx="3" presStyleCnt="4" custScaleX="107086" custScaleY="1118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F44203D-FB50-3B43-A06B-3D2F44739748}" type="presOf" srcId="{B6EE19C5-329C-4D36-9A05-5D3DF0C0E9B4}" destId="{311961FD-618B-4042-9431-6D86ED3D4A12}" srcOrd="0" destOrd="0" presId="urn:microsoft.com/office/officeart/2005/8/layout/vList5"/>
    <dgm:cxn modelId="{20E2E1E4-04D5-F241-9782-E70BFBDD3276}" type="presOf" srcId="{DD39AEA1-3B37-4952-9A36-AB6850E0775A}" destId="{3E4D5E60-6A11-4B12-9108-5F574D94859A}" srcOrd="0" destOrd="1" presId="urn:microsoft.com/office/officeart/2005/8/layout/vList5"/>
    <dgm:cxn modelId="{ABA8B3A5-C587-4354-B10D-2236C518DCA3}" srcId="{67678197-E9FE-47D2-BFFD-BFF8D5FF8002}" destId="{3A520217-0F09-47B0-AA57-5D2B98FE63A5}" srcOrd="0" destOrd="0" parTransId="{0B9F1460-524B-43AA-9079-2E56A145AD16}" sibTransId="{C003D030-A8AC-406C-B230-2A3105AE6E86}"/>
    <dgm:cxn modelId="{BBAE5F6D-7F69-4541-BACA-C1819B7B5CFF}" type="presOf" srcId="{855278AC-4E17-49D2-82AD-CFA84D4B6186}" destId="{311961FD-618B-4042-9431-6D86ED3D4A12}" srcOrd="0" destOrd="1" presId="urn:microsoft.com/office/officeart/2005/8/layout/vList5"/>
    <dgm:cxn modelId="{E2ABC9A2-8582-4648-B976-ABCF1D76C854}" srcId="{571486BA-171D-4BFF-997B-6A0B9D281BAD}" destId="{24A79FB1-BC5C-499D-9043-B776B15F36D1}" srcOrd="2" destOrd="0" parTransId="{2E1B6A13-C43D-43AA-B0B0-004B8EBEC259}" sibTransId="{28F1432D-3B29-479E-8E5D-497A8235915B}"/>
    <dgm:cxn modelId="{E4C11512-70EB-4868-8BA9-B1A70E6E9C2F}" srcId="{24A79FB1-BC5C-499D-9043-B776B15F36D1}" destId="{B6EE19C5-329C-4D36-9A05-5D3DF0C0E9B4}" srcOrd="0" destOrd="0" parTransId="{DC362737-F424-4F16-A378-51F565588B4B}" sibTransId="{00FC1BB4-6FAB-4EEC-99B4-9B0CFFA121B4}"/>
    <dgm:cxn modelId="{36BB7AB3-1B1A-BC41-AD06-86DA18B0CF42}" type="presOf" srcId="{3D374CC5-DF25-487F-9712-5CAB2DCD9B33}" destId="{E9C850DE-6730-4007-A3FF-00FA185EA234}" srcOrd="0" destOrd="0" presId="urn:microsoft.com/office/officeart/2005/8/layout/vList5"/>
    <dgm:cxn modelId="{E114EB3A-1720-1F41-8201-28A8493052DC}" type="presOf" srcId="{571486BA-171D-4BFF-997B-6A0B9D281BAD}" destId="{84590A25-97C1-4F8D-B44A-E7B0BA5D65E6}" srcOrd="0" destOrd="0" presId="urn:microsoft.com/office/officeart/2005/8/layout/vList5"/>
    <dgm:cxn modelId="{24D7A1E6-4924-F647-BACE-BCCF57694D7E}" type="presOf" srcId="{3A520217-0F09-47B0-AA57-5D2B98FE63A5}" destId="{3E4D5E60-6A11-4B12-9108-5F574D94859A}" srcOrd="0" destOrd="0" presId="urn:microsoft.com/office/officeart/2005/8/layout/vList5"/>
    <dgm:cxn modelId="{EF73BF01-C951-4E91-AFBD-E40FB6F4543E}" srcId="{CD9BC2A7-96D3-4364-AA59-A03338924566}" destId="{909F2F58-759B-4B9E-A62E-4AE0DCFA65FF}" srcOrd="1" destOrd="0" parTransId="{7F08E2B4-852D-4341-AC0D-183D48035311}" sibTransId="{D2471E23-D5A3-4E46-8C23-64D60C123439}"/>
    <dgm:cxn modelId="{DABA5296-B4A2-4122-95F6-7C5D5188DCFA}" srcId="{571486BA-171D-4BFF-997B-6A0B9D281BAD}" destId="{CD9BC2A7-96D3-4364-AA59-A03338924566}" srcOrd="0" destOrd="0" parTransId="{63064696-E0FD-4C4B-97C2-824FEAAF8B55}" sibTransId="{0E354F0F-03B9-4250-9D1A-F46FBF58A017}"/>
    <dgm:cxn modelId="{E1532E79-0A4D-5942-9316-643C90A9ED15}" type="presOf" srcId="{B8D5C1A0-D0EF-4660-B123-B9CEAB45099E}" destId="{D33BE0C3-17E8-4712-8173-4C0195E2E218}" srcOrd="0" destOrd="1" presId="urn:microsoft.com/office/officeart/2005/8/layout/vList5"/>
    <dgm:cxn modelId="{4854C683-A96E-4BA4-B909-62A9BB48097A}" srcId="{A89F1369-717A-48D8-802F-5E89F351E00F}" destId="{B8D5C1A0-D0EF-4660-B123-B9CEAB45099E}" srcOrd="1" destOrd="0" parTransId="{6C05F213-920C-41A9-A524-CFC26F563906}" sibTransId="{78C8E798-C109-4881-816E-253D529066BA}"/>
    <dgm:cxn modelId="{C12DFBD5-61AC-4C07-B371-43F2C15F228D}" srcId="{24A79FB1-BC5C-499D-9043-B776B15F36D1}" destId="{855278AC-4E17-49D2-82AD-CFA84D4B6186}" srcOrd="1" destOrd="0" parTransId="{D140ADA1-792B-4A89-89A7-C8A54A8C23C4}" sibTransId="{A54BE4C3-FAF9-4F16-9881-5F9566FD1129}"/>
    <dgm:cxn modelId="{1849D2C8-74BC-364E-B8C7-9BB2ACFCEF56}" type="presOf" srcId="{67678197-E9FE-47D2-BFFD-BFF8D5FF8002}" destId="{A476D8F7-9886-4057-A56C-DB1DAAB9AC34}" srcOrd="0" destOrd="0" presId="urn:microsoft.com/office/officeart/2005/8/layout/vList5"/>
    <dgm:cxn modelId="{F180DA5B-778D-40E7-BD77-3674A23342CD}" srcId="{571486BA-171D-4BFF-997B-6A0B9D281BAD}" destId="{A89F1369-717A-48D8-802F-5E89F351E00F}" srcOrd="3" destOrd="0" parTransId="{BE1A989B-F273-43BC-A05C-EE7B6D0FAFB8}" sibTransId="{69FE71A1-EDCA-4191-8383-BB9A245B2BDB}"/>
    <dgm:cxn modelId="{13336748-DDF4-4394-AC54-290744932A4D}" srcId="{A89F1369-717A-48D8-802F-5E89F351E00F}" destId="{0C90A0A8-A888-41FD-8009-8956291FC372}" srcOrd="0" destOrd="0" parTransId="{F889C202-B70F-4464-BDFA-3D3410BB9492}" sibTransId="{0FFE3EC1-B1B9-4E68-90FA-F4A88B7A65AE}"/>
    <dgm:cxn modelId="{DD647671-C6BB-A141-8FBC-E3A8B2D5EFE8}" type="presOf" srcId="{A89F1369-717A-48D8-802F-5E89F351E00F}" destId="{0AC217E4-ED88-4E73-9AAA-22F082408F44}" srcOrd="0" destOrd="0" presId="urn:microsoft.com/office/officeart/2005/8/layout/vList5"/>
    <dgm:cxn modelId="{256548B4-3E62-4879-BD67-CDDF1A513AC1}" srcId="{571486BA-171D-4BFF-997B-6A0B9D281BAD}" destId="{67678197-E9FE-47D2-BFFD-BFF8D5FF8002}" srcOrd="1" destOrd="0" parTransId="{1F716B85-659E-496B-B7BE-0393AAD29A41}" sibTransId="{DB481354-2F53-48D9-BE09-62873A052612}"/>
    <dgm:cxn modelId="{955C5283-FE59-004F-80F7-0F49BE1F0100}" type="presOf" srcId="{0C90A0A8-A888-41FD-8009-8956291FC372}" destId="{D33BE0C3-17E8-4712-8173-4C0195E2E218}" srcOrd="0" destOrd="0" presId="urn:microsoft.com/office/officeart/2005/8/layout/vList5"/>
    <dgm:cxn modelId="{9B8331F0-AF72-ED45-A19D-A403081A94DE}" type="presOf" srcId="{CD9BC2A7-96D3-4364-AA59-A03338924566}" destId="{3514EDD9-6AB9-4D42-A8C3-4DD77AFAC5CA}" srcOrd="0" destOrd="0" presId="urn:microsoft.com/office/officeart/2005/8/layout/vList5"/>
    <dgm:cxn modelId="{9D834C14-15FA-0848-9B1E-B179E4485D72}" type="presOf" srcId="{909F2F58-759B-4B9E-A62E-4AE0DCFA65FF}" destId="{E9C850DE-6730-4007-A3FF-00FA185EA234}" srcOrd="0" destOrd="1" presId="urn:microsoft.com/office/officeart/2005/8/layout/vList5"/>
    <dgm:cxn modelId="{B2983972-747D-D344-89ED-620C1B3CE1E8}" type="presOf" srcId="{24A79FB1-BC5C-499D-9043-B776B15F36D1}" destId="{D8BC18BD-F520-4994-A28A-9C810B070979}" srcOrd="0" destOrd="0" presId="urn:microsoft.com/office/officeart/2005/8/layout/vList5"/>
    <dgm:cxn modelId="{968415D8-D494-4E2A-9134-2CB13ABB9AF9}" srcId="{67678197-E9FE-47D2-BFFD-BFF8D5FF8002}" destId="{DD39AEA1-3B37-4952-9A36-AB6850E0775A}" srcOrd="1" destOrd="0" parTransId="{C92F55D9-608C-4853-9D11-B3BC44661AC5}" sibTransId="{74D046E4-F29A-42D3-AAFF-7795C3806398}"/>
    <dgm:cxn modelId="{D5AFB738-710A-49E7-9ABA-09C824F7CBC4}" srcId="{CD9BC2A7-96D3-4364-AA59-A03338924566}" destId="{3D374CC5-DF25-487F-9712-5CAB2DCD9B33}" srcOrd="0" destOrd="0" parTransId="{82056090-5F59-4402-AB6A-1F92F39D0D5E}" sibTransId="{1D145140-2F46-4123-8141-4EB7B13250A5}"/>
    <dgm:cxn modelId="{E86BA6C0-EEE6-AB46-9BAD-E1F1D8CB7C4C}" type="presParOf" srcId="{84590A25-97C1-4F8D-B44A-E7B0BA5D65E6}" destId="{1574FAE0-B2FD-485A-A62D-B0154D92EEA1}" srcOrd="0" destOrd="0" presId="urn:microsoft.com/office/officeart/2005/8/layout/vList5"/>
    <dgm:cxn modelId="{39F3C9B7-AAB1-BB44-AC7E-E0E12CBD6474}" type="presParOf" srcId="{1574FAE0-B2FD-485A-A62D-B0154D92EEA1}" destId="{3514EDD9-6AB9-4D42-A8C3-4DD77AFAC5CA}" srcOrd="0" destOrd="0" presId="urn:microsoft.com/office/officeart/2005/8/layout/vList5"/>
    <dgm:cxn modelId="{15A39387-B35B-E44D-9BE6-D3B0B69F7283}" type="presParOf" srcId="{1574FAE0-B2FD-485A-A62D-B0154D92EEA1}" destId="{E9C850DE-6730-4007-A3FF-00FA185EA234}" srcOrd="1" destOrd="0" presId="urn:microsoft.com/office/officeart/2005/8/layout/vList5"/>
    <dgm:cxn modelId="{A5D85BEA-E993-AE47-8D3C-26AC115AD4CE}" type="presParOf" srcId="{84590A25-97C1-4F8D-B44A-E7B0BA5D65E6}" destId="{0F5C2D5F-64FD-4CD8-A1B2-D47C73A115A9}" srcOrd="1" destOrd="0" presId="urn:microsoft.com/office/officeart/2005/8/layout/vList5"/>
    <dgm:cxn modelId="{2C8809C6-6C17-8E4A-9114-8946717E45D7}" type="presParOf" srcId="{84590A25-97C1-4F8D-B44A-E7B0BA5D65E6}" destId="{6D841A54-1B6C-4B82-81B4-16ABA6DAF937}" srcOrd="2" destOrd="0" presId="urn:microsoft.com/office/officeart/2005/8/layout/vList5"/>
    <dgm:cxn modelId="{92E29CE3-E7F1-524F-8838-FE5518F31354}" type="presParOf" srcId="{6D841A54-1B6C-4B82-81B4-16ABA6DAF937}" destId="{A476D8F7-9886-4057-A56C-DB1DAAB9AC34}" srcOrd="0" destOrd="0" presId="urn:microsoft.com/office/officeart/2005/8/layout/vList5"/>
    <dgm:cxn modelId="{C6FC74AC-AC60-8348-9C96-3203B88BDCAD}" type="presParOf" srcId="{6D841A54-1B6C-4B82-81B4-16ABA6DAF937}" destId="{3E4D5E60-6A11-4B12-9108-5F574D94859A}" srcOrd="1" destOrd="0" presId="urn:microsoft.com/office/officeart/2005/8/layout/vList5"/>
    <dgm:cxn modelId="{B49BEC40-572E-7145-ABF4-083875AD85C9}" type="presParOf" srcId="{84590A25-97C1-4F8D-B44A-E7B0BA5D65E6}" destId="{C791AC24-BB2F-47C6-9407-BED044ABA40C}" srcOrd="3" destOrd="0" presId="urn:microsoft.com/office/officeart/2005/8/layout/vList5"/>
    <dgm:cxn modelId="{74DCD364-D641-394D-89AB-1EAB9ABB214B}" type="presParOf" srcId="{84590A25-97C1-4F8D-B44A-E7B0BA5D65E6}" destId="{37FF4E8D-BDBD-4202-9B2A-F0D830599461}" srcOrd="4" destOrd="0" presId="urn:microsoft.com/office/officeart/2005/8/layout/vList5"/>
    <dgm:cxn modelId="{5827BBD3-1620-3248-97FD-1867604B2115}" type="presParOf" srcId="{37FF4E8D-BDBD-4202-9B2A-F0D830599461}" destId="{D8BC18BD-F520-4994-A28A-9C810B070979}" srcOrd="0" destOrd="0" presId="urn:microsoft.com/office/officeart/2005/8/layout/vList5"/>
    <dgm:cxn modelId="{713C2842-DF93-2348-8C22-31B2A494FEB5}" type="presParOf" srcId="{37FF4E8D-BDBD-4202-9B2A-F0D830599461}" destId="{311961FD-618B-4042-9431-6D86ED3D4A12}" srcOrd="1" destOrd="0" presId="urn:microsoft.com/office/officeart/2005/8/layout/vList5"/>
    <dgm:cxn modelId="{2D3D7023-7A35-5042-A316-8E505C526C91}" type="presParOf" srcId="{84590A25-97C1-4F8D-B44A-E7B0BA5D65E6}" destId="{55649566-DE25-4EFD-909B-1A8D7331BEF9}" srcOrd="5" destOrd="0" presId="urn:microsoft.com/office/officeart/2005/8/layout/vList5"/>
    <dgm:cxn modelId="{5F28900C-1630-2D4F-9ECF-6491154323EB}" type="presParOf" srcId="{84590A25-97C1-4F8D-B44A-E7B0BA5D65E6}" destId="{60120C3E-7AE2-4D3D-9E5A-480E74EF1B43}" srcOrd="6" destOrd="0" presId="urn:microsoft.com/office/officeart/2005/8/layout/vList5"/>
    <dgm:cxn modelId="{7FA3F8B8-E4BA-664B-9DA8-4AFB9D179BDC}" type="presParOf" srcId="{60120C3E-7AE2-4D3D-9E5A-480E74EF1B43}" destId="{0AC217E4-ED88-4E73-9AAA-22F082408F44}" srcOrd="0" destOrd="0" presId="urn:microsoft.com/office/officeart/2005/8/layout/vList5"/>
    <dgm:cxn modelId="{7045F966-89D7-EB4E-A72D-544B982C0E8C}" type="presParOf" srcId="{60120C3E-7AE2-4D3D-9E5A-480E74EF1B43}" destId="{D33BE0C3-17E8-4712-8173-4C0195E2E2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C850DE-6730-4007-A3FF-00FA185EA234}">
      <dsp:nvSpPr>
        <dsp:cNvPr id="0" name=""/>
        <dsp:cNvSpPr/>
      </dsp:nvSpPr>
      <dsp:spPr>
        <a:xfrm rot="5400000">
          <a:off x="4980739" y="-2338580"/>
          <a:ext cx="894203" cy="567852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0800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olidFill>
                <a:srgbClr val="0000FF"/>
              </a:solidFill>
              <a:latin typeface="Arial"/>
              <a:cs typeface="Arial"/>
            </a:rPr>
            <a:t>RE-LY </a:t>
          </a:r>
          <a:r>
            <a:rPr lang="en-GB" sz="1600" b="1" kern="1200" dirty="0" smtClean="0">
              <a:solidFill>
                <a:srgbClr val="000000"/>
              </a:solidFill>
              <a:latin typeface="Arial"/>
              <a:cs typeface="Arial"/>
            </a:rPr>
            <a:t>(Randomized Evaluation of Long Term Anticoagulation Therapy)</a:t>
          </a:r>
          <a:endParaRPr lang="en-GB" sz="1600" b="1" kern="1200" dirty="0">
            <a:solidFill>
              <a:srgbClr val="000000"/>
            </a:solidFill>
            <a:latin typeface="Arial"/>
            <a:cs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0" kern="1200" dirty="0" smtClean="0">
              <a:solidFill>
                <a:srgbClr val="000000"/>
              </a:solidFill>
              <a:latin typeface="Arial"/>
              <a:cs typeface="Arial"/>
            </a:rPr>
            <a:t>Dabigatran 150 mg BID; Dabigatran 110 mg BID</a:t>
          </a:r>
          <a:endParaRPr lang="en-GB" sz="1600" b="0" kern="1200" dirty="0">
            <a:solidFill>
              <a:srgbClr val="000000"/>
            </a:solidFill>
            <a:latin typeface="Arial"/>
            <a:cs typeface="Arial"/>
          </a:endParaRPr>
        </a:p>
      </dsp:txBody>
      <dsp:txXfrm rot="5400000">
        <a:off x="4980739" y="-2338580"/>
        <a:ext cx="894203" cy="5678528"/>
      </dsp:txXfrm>
    </dsp:sp>
    <dsp:sp modelId="{3514EDD9-6AB9-4D42-A8C3-4DD77AFAC5CA}">
      <dsp:nvSpPr>
        <dsp:cNvPr id="0" name=""/>
        <dsp:cNvSpPr/>
      </dsp:nvSpPr>
      <dsp:spPr>
        <a:xfrm>
          <a:off x="332" y="1012"/>
          <a:ext cx="2588244" cy="9993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Dabigatran</a:t>
          </a:r>
          <a:r>
            <a:rPr lang="en-GB" sz="2400" kern="1200" baseline="30000" dirty="0" smtClean="0"/>
            <a:t>1</a:t>
          </a:r>
          <a:endParaRPr lang="en-GB" sz="2400" kern="1200" baseline="30000" dirty="0"/>
        </a:p>
      </dsp:txBody>
      <dsp:txXfrm>
        <a:off x="332" y="1012"/>
        <a:ext cx="2588244" cy="999342"/>
      </dsp:txXfrm>
    </dsp:sp>
    <dsp:sp modelId="{3E4D5E60-6A11-4B12-9108-5F574D94859A}">
      <dsp:nvSpPr>
        <dsp:cNvPr id="0" name=""/>
        <dsp:cNvSpPr/>
      </dsp:nvSpPr>
      <dsp:spPr>
        <a:xfrm rot="5400000">
          <a:off x="4770034" y="-1281198"/>
          <a:ext cx="1109469" cy="5921629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0800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olidFill>
                <a:srgbClr val="0000FF"/>
              </a:solidFill>
              <a:latin typeface="Arial"/>
              <a:cs typeface="Arial"/>
            </a:rPr>
            <a:t>ROCKET-AF </a:t>
          </a:r>
          <a:r>
            <a:rPr lang="en-GB" sz="1600" b="1" kern="1200" dirty="0" smtClean="0">
              <a:solidFill>
                <a:srgbClr val="000000"/>
              </a:solidFill>
              <a:latin typeface="Arial"/>
              <a:cs typeface="Arial"/>
            </a:rPr>
            <a:t>(Rivaroxaban Once-Daily Oral Direct Factor </a:t>
          </a:r>
          <a:r>
            <a:rPr lang="en-GB" sz="1600" b="1" kern="1200" dirty="0" err="1" smtClean="0">
              <a:solidFill>
                <a:srgbClr val="000000"/>
              </a:solidFill>
              <a:latin typeface="Arial"/>
              <a:cs typeface="Arial"/>
            </a:rPr>
            <a:t>Xa</a:t>
          </a:r>
          <a:r>
            <a:rPr lang="en-GB" sz="1600" b="1" kern="1200" dirty="0" smtClean="0">
              <a:solidFill>
                <a:srgbClr val="000000"/>
              </a:solidFill>
              <a:latin typeface="Arial"/>
              <a:cs typeface="Arial"/>
            </a:rPr>
            <a:t> Inhibition Compared with Vitamin K Antagonism for        Prevention of Stroke and Embolism Trial in </a:t>
          </a:r>
          <a:r>
            <a:rPr lang="en-GB" sz="1600" b="1" kern="1200" dirty="0" err="1" smtClean="0">
              <a:solidFill>
                <a:srgbClr val="000000"/>
              </a:solidFill>
              <a:latin typeface="Arial"/>
              <a:cs typeface="Arial"/>
            </a:rPr>
            <a:t>Atrial</a:t>
          </a:r>
          <a:r>
            <a:rPr lang="en-GB" sz="1600" b="1" kern="1200" dirty="0" smtClean="0">
              <a:solidFill>
                <a:srgbClr val="000000"/>
              </a:solidFill>
              <a:latin typeface="Arial"/>
              <a:cs typeface="Arial"/>
            </a:rPr>
            <a:t> Fibrillation)</a:t>
          </a:r>
          <a:endParaRPr lang="en-GB" sz="1600" b="1" kern="1200" dirty="0">
            <a:solidFill>
              <a:srgbClr val="000000"/>
            </a:solidFill>
            <a:latin typeface="Arial"/>
            <a:cs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000000"/>
              </a:solidFill>
              <a:latin typeface="Arial"/>
              <a:cs typeface="Arial"/>
            </a:rPr>
            <a:t>Rivaroxaban 20 mg QD et 15 mg QD</a:t>
          </a:r>
          <a:endParaRPr lang="en-GB" sz="1600" kern="1200" dirty="0">
            <a:solidFill>
              <a:srgbClr val="000000"/>
            </a:solidFill>
            <a:latin typeface="Arial"/>
            <a:cs typeface="Arial"/>
          </a:endParaRPr>
        </a:p>
      </dsp:txBody>
      <dsp:txXfrm rot="5400000">
        <a:off x="4770034" y="-1281198"/>
        <a:ext cx="1109469" cy="5921629"/>
      </dsp:txXfrm>
    </dsp:sp>
    <dsp:sp modelId="{A476D8F7-9886-4057-A56C-DB1DAAB9AC34}">
      <dsp:nvSpPr>
        <dsp:cNvPr id="0" name=""/>
        <dsp:cNvSpPr/>
      </dsp:nvSpPr>
      <dsp:spPr>
        <a:xfrm>
          <a:off x="0" y="1130369"/>
          <a:ext cx="2363289" cy="9993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Rivaroxaban</a:t>
          </a:r>
          <a:r>
            <a:rPr lang="en-GB" sz="2400" kern="1200" baseline="30000" dirty="0" smtClean="0"/>
            <a:t>2</a:t>
          </a:r>
          <a:endParaRPr lang="en-GB" sz="2400" kern="1200" baseline="30000" dirty="0"/>
        </a:p>
      </dsp:txBody>
      <dsp:txXfrm>
        <a:off x="0" y="1130369"/>
        <a:ext cx="2363289" cy="999342"/>
      </dsp:txXfrm>
    </dsp:sp>
    <dsp:sp modelId="{311961FD-618B-4042-9431-6D86ED3D4A12}">
      <dsp:nvSpPr>
        <dsp:cNvPr id="0" name=""/>
        <dsp:cNvSpPr/>
      </dsp:nvSpPr>
      <dsp:spPr>
        <a:xfrm rot="5400000">
          <a:off x="4980739" y="-129833"/>
          <a:ext cx="894203" cy="567852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0800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olidFill>
                <a:srgbClr val="0000FF"/>
              </a:solidFill>
              <a:latin typeface="Arial"/>
              <a:cs typeface="Arial"/>
            </a:rPr>
            <a:t>ARISTOTLE </a:t>
          </a:r>
          <a:r>
            <a:rPr lang="en-GB" sz="1600" b="1" kern="1200" dirty="0" smtClean="0">
              <a:solidFill>
                <a:srgbClr val="000000"/>
              </a:solidFill>
              <a:latin typeface="Arial"/>
              <a:cs typeface="Arial"/>
            </a:rPr>
            <a:t>(Apixaban for Reduction in Stroke and Other Thromboembolic Events in Atrial Fibrillation)</a:t>
          </a:r>
          <a:endParaRPr lang="en-GB" sz="1600" b="1" kern="1200" dirty="0">
            <a:solidFill>
              <a:srgbClr val="000000"/>
            </a:solidFill>
            <a:latin typeface="Arial"/>
            <a:cs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>
              <a:solidFill>
                <a:srgbClr val="000000"/>
              </a:solidFill>
              <a:latin typeface="Arial"/>
              <a:cs typeface="Arial"/>
            </a:rPr>
            <a:t>Apixaban 5 mg BID et 2,5 mg BID</a:t>
          </a:r>
          <a:endParaRPr lang="en-GB" sz="1600" kern="1200" dirty="0">
            <a:solidFill>
              <a:srgbClr val="000000"/>
            </a:solidFill>
            <a:latin typeface="Arial"/>
            <a:cs typeface="Arial"/>
          </a:endParaRPr>
        </a:p>
      </dsp:txBody>
      <dsp:txXfrm rot="5400000">
        <a:off x="4980739" y="-129833"/>
        <a:ext cx="894203" cy="5678528"/>
      </dsp:txXfrm>
    </dsp:sp>
    <dsp:sp modelId="{D8BC18BD-F520-4994-A28A-9C810B070979}">
      <dsp:nvSpPr>
        <dsp:cNvPr id="0" name=""/>
        <dsp:cNvSpPr/>
      </dsp:nvSpPr>
      <dsp:spPr>
        <a:xfrm>
          <a:off x="332" y="2209759"/>
          <a:ext cx="2588244" cy="9993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Apixaban</a:t>
          </a:r>
          <a:r>
            <a:rPr lang="en-GB" sz="2400" kern="1200" baseline="30000" dirty="0" smtClean="0"/>
            <a:t>3</a:t>
          </a:r>
          <a:endParaRPr lang="en-GB" sz="2400" kern="1200" baseline="30000" dirty="0"/>
        </a:p>
      </dsp:txBody>
      <dsp:txXfrm>
        <a:off x="332" y="2209759"/>
        <a:ext cx="2588244" cy="999342"/>
      </dsp:txXfrm>
    </dsp:sp>
    <dsp:sp modelId="{D33BE0C3-17E8-4712-8173-4C0195E2E218}">
      <dsp:nvSpPr>
        <dsp:cNvPr id="0" name=""/>
        <dsp:cNvSpPr/>
      </dsp:nvSpPr>
      <dsp:spPr>
        <a:xfrm rot="5400000">
          <a:off x="4980739" y="919475"/>
          <a:ext cx="894203" cy="567852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123825" rIns="108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>
              <a:solidFill>
                <a:srgbClr val="0000FF"/>
              </a:solidFill>
              <a:latin typeface="Arial"/>
              <a:cs typeface="Arial"/>
            </a:rPr>
            <a:t>ENGAGE AF-TIMI 48 </a:t>
          </a:r>
          <a:r>
            <a:rPr lang="en-GB" sz="1400" b="1" kern="1200" dirty="0" smtClean="0">
              <a:solidFill>
                <a:srgbClr val="000000"/>
              </a:solidFill>
              <a:latin typeface="Arial"/>
              <a:cs typeface="Arial"/>
            </a:rPr>
            <a:t>(Effective Anticoagulation with Factor </a:t>
          </a:r>
          <a:r>
            <a:rPr lang="en-GB" sz="1400" b="1" kern="1200" dirty="0" err="1" smtClean="0">
              <a:solidFill>
                <a:srgbClr val="000000"/>
              </a:solidFill>
              <a:latin typeface="Arial"/>
              <a:cs typeface="Arial"/>
            </a:rPr>
            <a:t>Xa</a:t>
          </a:r>
          <a:r>
            <a:rPr lang="en-GB" sz="1400" b="1" kern="1200" dirty="0" smtClean="0">
              <a:solidFill>
                <a:srgbClr val="000000"/>
              </a:solidFill>
              <a:latin typeface="Arial"/>
              <a:cs typeface="Arial"/>
            </a:rPr>
            <a:t> Next Generation in Atrial Fibrillation-Thrombolysis In Myocardial Infarction)</a:t>
          </a:r>
          <a:endParaRPr lang="en-GB" sz="1400" b="1" kern="1200" dirty="0">
            <a:solidFill>
              <a:srgbClr val="000000"/>
            </a:solidFill>
            <a:latin typeface="Arial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rgbClr val="000000"/>
              </a:solidFill>
              <a:latin typeface="Arial"/>
              <a:cs typeface="Arial"/>
            </a:rPr>
            <a:t>Edoxaban 60 mg QD regimen; Edoxaban 30 mg QD regimen</a:t>
          </a:r>
          <a:endParaRPr lang="en-GB" sz="1400" kern="1200" dirty="0">
            <a:solidFill>
              <a:srgbClr val="000000"/>
            </a:solidFill>
            <a:latin typeface="Arial"/>
            <a:cs typeface="Arial"/>
          </a:endParaRPr>
        </a:p>
      </dsp:txBody>
      <dsp:txXfrm rot="5400000">
        <a:off x="4980739" y="919475"/>
        <a:ext cx="894203" cy="5678528"/>
      </dsp:txXfrm>
    </dsp:sp>
    <dsp:sp modelId="{0AC217E4-ED88-4E73-9AAA-22F082408F44}">
      <dsp:nvSpPr>
        <dsp:cNvPr id="0" name=""/>
        <dsp:cNvSpPr/>
      </dsp:nvSpPr>
      <dsp:spPr>
        <a:xfrm>
          <a:off x="332" y="3259068"/>
          <a:ext cx="2588244" cy="9993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Edoxaban</a:t>
          </a:r>
          <a:r>
            <a:rPr lang="en-GB" sz="2400" kern="1200" baseline="30000" dirty="0" smtClean="0"/>
            <a:t>4</a:t>
          </a:r>
          <a:endParaRPr lang="en-GB" sz="2400" kern="1200" baseline="30000" dirty="0"/>
        </a:p>
      </dsp:txBody>
      <dsp:txXfrm>
        <a:off x="332" y="3259068"/>
        <a:ext cx="2588244" cy="999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A656E-016B-4B4D-AC78-A41AD037A06B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FDFB6-D3EE-3345-A1AE-117E7C2E2AA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10403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/>
                <a:cs typeface="Arial"/>
              </a:rPr>
              <a:t>Dans le cadre du plan d’actions mis en place par l’ANSM pour sécuriser l’utilisation des anticoagulants oraux, les résultats de deux études de </a:t>
            </a:r>
            <a:r>
              <a:rPr lang="fr-FR" sz="1200" dirty="0" err="1" smtClean="0">
                <a:solidFill>
                  <a:srgbClr val="000000"/>
                </a:solidFill>
                <a:latin typeface="Arial"/>
                <a:cs typeface="Arial"/>
              </a:rPr>
              <a:t>pharmaco-épidémiologie</a:t>
            </a:r>
            <a:r>
              <a:rPr lang="fr-FR" sz="1200" dirty="0" smtClean="0">
                <a:solidFill>
                  <a:srgbClr val="000000"/>
                </a:solidFill>
                <a:latin typeface="Arial"/>
                <a:cs typeface="Arial"/>
              </a:rPr>
              <a:t> menées par la CNAMTS et l’ANSM sont rendus publics. Ces études ont pour but de comparer les profils de risques, en particulier hémorragiques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Spécificités des patients âgés en FA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Fenêtre thérapeutique étroite et TTR moyen dans la cible dans seulement 50 % des cas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FDFB6-D3EE-3345-A1AE-117E7C2E2AA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5E1-02F4-4443-810B-30D17A183915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EC8-AE80-284B-8793-3C26735D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5E1-02F4-4443-810B-30D17A183915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EC8-AE80-284B-8793-3C26735D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James\Desktop\PREFER in AF_Logo.png"/>
          <p:cNvPicPr>
            <a:picLocks noChangeAspect="1" noChangeArrowheads="1"/>
          </p:cNvPicPr>
          <p:nvPr userDrawn="1"/>
        </p:nvPicPr>
        <p:blipFill>
          <a:blip r:embed="rId2"/>
          <a:srcRect l="11317" t="5013" r="68521" b="90569"/>
          <a:stretch>
            <a:fillRect/>
          </a:stretch>
        </p:blipFill>
        <p:spPr bwMode="auto">
          <a:xfrm>
            <a:off x="7524750" y="0"/>
            <a:ext cx="1619250" cy="417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>
            <a:lvl1pPr>
              <a:buSzPct val="110000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5E1-02F4-4443-810B-30D17A183915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EC8-AE80-284B-8793-3C26735D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5E1-02F4-4443-810B-30D17A183915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EC8-AE80-284B-8793-3C26735D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5E1-02F4-4443-810B-30D17A183915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EC8-AE80-284B-8793-3C26735D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5E1-02F4-4443-810B-30D17A183915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EC8-AE80-284B-8793-3C26735D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5E1-02F4-4443-810B-30D17A183915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EC8-AE80-284B-8793-3C26735D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5E1-02F4-4443-810B-30D17A183915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05E1-02F4-4443-810B-30D17A183915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7EC8-AE80-284B-8793-3C26735D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B05E1-02F4-4443-810B-30D17A183915}" type="datetimeFigureOut">
              <a:rPr lang="fr-FR" smtClean="0"/>
              <a:pPr/>
              <a:t>11/12/2015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7EC8-AE80-284B-8793-3C26735D20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nsm.sante.fr/Glossaire/SNIIRA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nsm.sante.fr/Glossaire/PMS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Laporte%20S%5bAuthor%5d&amp;cauthor=true&amp;cauthor_uid=24350682" TargetMode="External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w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272" y="600364"/>
            <a:ext cx="8431110" cy="2863272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effectLst/>
                <a:latin typeface="Arial"/>
                <a:cs typeface="Arial"/>
              </a:rPr>
              <a:t>ANTICOAGULANTS</a:t>
            </a:r>
            <a:r>
              <a:rPr lang="fr-FR" sz="3200" b="1" dirty="0" smtClean="0">
                <a:latin typeface="Arial"/>
                <a:cs typeface="Arial"/>
              </a:rPr>
              <a:t> ORAUX DIRECTS:</a:t>
            </a:r>
            <a:br>
              <a:rPr lang="fr-FR" sz="3200" b="1" dirty="0" smtClean="0">
                <a:latin typeface="Arial"/>
                <a:cs typeface="Arial"/>
              </a:rPr>
            </a:br>
            <a:r>
              <a:rPr lang="fr-FR" sz="3200" b="1" dirty="0" smtClean="0">
                <a:latin typeface="Arial"/>
                <a:cs typeface="Arial"/>
              </a:rPr>
              <a:t>Faut-il encore hésiter?</a:t>
            </a:r>
            <a:endParaRPr lang="fr-FR" sz="3200" b="1" dirty="0">
              <a:latin typeface="Arial"/>
              <a:cs typeface="Arial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442857"/>
            <a:ext cx="6516964" cy="1106714"/>
          </a:xfrm>
        </p:spPr>
        <p:txBody>
          <a:bodyPr>
            <a:noAutofit/>
          </a:bodyPr>
          <a:lstStyle/>
          <a:p>
            <a:pPr algn="ctr"/>
            <a:r>
              <a:rPr lang="fr-FR" sz="1800" dirty="0" smtClean="0">
                <a:solidFill>
                  <a:schemeClr val="tx1"/>
                </a:solidFill>
                <a:latin typeface="Arial"/>
                <a:cs typeface="Arial"/>
              </a:rPr>
              <a:t>Dr Anne-Marie BARISIC</a:t>
            </a:r>
          </a:p>
          <a:p>
            <a:pPr algn="ctr"/>
            <a:r>
              <a:rPr lang="fr-FR" sz="1800" dirty="0" smtClean="0">
                <a:solidFill>
                  <a:schemeClr val="tx1"/>
                </a:solidFill>
                <a:latin typeface="Arial"/>
                <a:cs typeface="Arial"/>
              </a:rPr>
              <a:t>Gériatre, </a:t>
            </a:r>
            <a:r>
              <a:rPr lang="fr-FR" sz="1800" dirty="0" err="1" smtClean="0">
                <a:solidFill>
                  <a:schemeClr val="tx1"/>
                </a:solidFill>
                <a:latin typeface="Arial"/>
                <a:cs typeface="Arial"/>
              </a:rPr>
              <a:t>Cardio</a:t>
            </a:r>
            <a:r>
              <a:rPr lang="fr-FR" sz="1800" dirty="0" smtClean="0">
                <a:solidFill>
                  <a:schemeClr val="tx1"/>
                </a:solidFill>
                <a:latin typeface="Arial"/>
                <a:cs typeface="Arial"/>
              </a:rPr>
              <a:t> Gériatre, </a:t>
            </a:r>
            <a:r>
              <a:rPr lang="fr-FR" sz="1800" dirty="0" err="1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lang="fr-FR" sz="1800" dirty="0" err="1" smtClean="0">
                <a:solidFill>
                  <a:schemeClr val="tx1"/>
                </a:solidFill>
                <a:latin typeface="Arial"/>
                <a:cs typeface="Arial"/>
              </a:rPr>
              <a:t>éphro</a:t>
            </a:r>
            <a:r>
              <a:rPr lang="fr-FR" sz="1800" dirty="0" smtClean="0">
                <a:solidFill>
                  <a:schemeClr val="tx1"/>
                </a:solidFill>
                <a:latin typeface="Arial"/>
                <a:cs typeface="Arial"/>
              </a:rPr>
              <a:t> Gériatre</a:t>
            </a:r>
          </a:p>
          <a:p>
            <a:pPr algn="ctr"/>
            <a:r>
              <a:rPr lang="fr-FR" sz="1800" dirty="0" smtClean="0">
                <a:solidFill>
                  <a:schemeClr val="tx1"/>
                </a:solidFill>
                <a:latin typeface="Arial"/>
                <a:cs typeface="Arial"/>
              </a:rPr>
              <a:t>Hôpital Privé Gériatrique Les Sources, Nice</a:t>
            </a:r>
          </a:p>
          <a:p>
            <a:pPr algn="ctr"/>
            <a:endParaRPr lang="fr-FR" sz="18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71600" y="3463636"/>
            <a:ext cx="62475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504D"/>
                </a:solidFill>
                <a:latin typeface="Arial"/>
                <a:cs typeface="Arial"/>
              </a:rPr>
              <a:t>4</a:t>
            </a:r>
            <a:r>
              <a:rPr lang="fr-FR" sz="2800" b="1" baseline="30000" dirty="0" smtClean="0">
                <a:solidFill>
                  <a:srgbClr val="C0504D"/>
                </a:solidFill>
                <a:latin typeface="Arial"/>
                <a:cs typeface="Arial"/>
              </a:rPr>
              <a:t>ièmes</a:t>
            </a:r>
            <a:r>
              <a:rPr lang="fr-FR" sz="2800" b="1" dirty="0" smtClean="0">
                <a:solidFill>
                  <a:srgbClr val="C0504D"/>
                </a:solidFill>
                <a:latin typeface="Arial"/>
                <a:cs typeface="Arial"/>
              </a:rPr>
              <a:t> Assises Régionales de la Personne Agée</a:t>
            </a:r>
          </a:p>
          <a:p>
            <a:pPr algn="ctr"/>
            <a:r>
              <a:rPr lang="fr-FR" sz="2000" i="1" dirty="0" smtClean="0">
                <a:solidFill>
                  <a:srgbClr val="C0504D"/>
                </a:solidFill>
                <a:latin typeface="Arial"/>
                <a:cs typeface="Arial"/>
              </a:rPr>
              <a:t>Vendredi 11 Décembre 2015 à Nice</a:t>
            </a:r>
            <a:endParaRPr lang="fr-FR" sz="2000" i="1" dirty="0">
              <a:solidFill>
                <a:srgbClr val="C0504D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00970" y="6503827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12359" y="60209"/>
            <a:ext cx="7256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00"/>
                </a:solidFill>
                <a:latin typeface="Arial"/>
                <a:cs typeface="Arial"/>
              </a:rPr>
              <a:t>SCORES DE RISQUE</a:t>
            </a:r>
            <a:endParaRPr lang="fr-FR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85213"/>
            <a:ext cx="4713898" cy="26171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638" y="3502367"/>
            <a:ext cx="5553362" cy="2847572"/>
          </a:xfrm>
          <a:prstGeom prst="rect">
            <a:avLst/>
          </a:prstGeom>
        </p:spPr>
      </p:pic>
      <p:pic>
        <p:nvPicPr>
          <p:cNvPr id="10" name="Picture 4" descr="Mass%20Balance%20(large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7472" y="2213798"/>
            <a:ext cx="2155690" cy="128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DSCN24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031" y="1827110"/>
            <a:ext cx="919834" cy="76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c344001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44" y="1849418"/>
            <a:ext cx="588509" cy="78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00970" y="6319161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352597"/>
            <a:ext cx="87005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00"/>
                </a:solidFill>
                <a:latin typeface="Arial"/>
                <a:cs typeface="Arial"/>
              </a:rPr>
              <a:t>RISQUE HEMORRAGIQUE et SUJET AGE</a:t>
            </a:r>
            <a:endParaRPr lang="fr-FR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46" y="937373"/>
            <a:ext cx="8392686" cy="502819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143031" y="5272794"/>
            <a:ext cx="230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HAS BLED: 1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00970" y="6319161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5600" y="307900"/>
            <a:ext cx="8379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00"/>
                </a:solidFill>
                <a:latin typeface="Arial"/>
                <a:cs typeface="Arial"/>
              </a:rPr>
              <a:t>NACO: CONTRE-INDICATIONS et</a:t>
            </a:r>
          </a:p>
          <a:p>
            <a:pPr algn="ctr"/>
            <a:r>
              <a:rPr lang="fr-FR" sz="3200" b="1" dirty="0" smtClean="0">
                <a:solidFill>
                  <a:srgbClr val="000000"/>
                </a:solidFill>
                <a:latin typeface="Arial"/>
                <a:cs typeface="Arial"/>
              </a:rPr>
              <a:t>INTERACTIONS </a:t>
            </a:r>
            <a:endParaRPr lang="fr-FR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73414" y="1504715"/>
            <a:ext cx="806172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fr-FR" b="1" dirty="0" smtClean="0">
                <a:latin typeface="Arial"/>
                <a:cs typeface="Arial"/>
              </a:rPr>
              <a:t>   Tous les NACO sont contre-indiqués si Cl. Cockcroft ≤ 30 ml/min   </a:t>
            </a:r>
            <a:endParaRPr lang="fr-FR" b="1" dirty="0">
              <a:latin typeface="Arial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15" y="2366983"/>
            <a:ext cx="8061728" cy="357934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791861" y="5946324"/>
            <a:ext cx="1943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latin typeface="Arial"/>
                <a:cs typeface="Arial"/>
              </a:rPr>
              <a:t>ANSM 2014</a:t>
            </a:r>
            <a:endParaRPr lang="fr-FR" sz="1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416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385316182"/>
              </p:ext>
            </p:extLst>
          </p:nvPr>
        </p:nvGraphicFramePr>
        <p:xfrm>
          <a:off x="578498" y="1600200"/>
          <a:ext cx="8285584" cy="4259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330"/>
            <a:ext cx="8229600" cy="77367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Arial"/>
                <a:cs typeface="Arial"/>
              </a:rPr>
              <a:t>NACO et SUJET AGE: </a:t>
            </a:r>
            <a:br>
              <a:rPr lang="en-GB" sz="2800" b="1" dirty="0" smtClean="0">
                <a:latin typeface="Arial"/>
                <a:cs typeface="Arial"/>
              </a:rPr>
            </a:br>
            <a:r>
              <a:rPr lang="en-GB" sz="2000" b="1" dirty="0" smtClean="0">
                <a:latin typeface="Arial"/>
                <a:cs typeface="Arial"/>
              </a:rPr>
              <a:t>ETUDES CLINIQUES et META ANALYSES</a:t>
            </a:r>
            <a:endParaRPr lang="en-GB" sz="2000" b="1" dirty="0">
              <a:latin typeface="Arial"/>
              <a:cs typeface="Arial"/>
            </a:endParaRPr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5021744" y="5926022"/>
            <a:ext cx="384233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1. Connolly SJ et al. N </a:t>
            </a:r>
            <a:r>
              <a:rPr lang="en-GB" sz="1000" dirty="0" err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Engl</a:t>
            </a:r>
            <a:r>
              <a:rPr lang="en-GB" sz="1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J Med 2009;361:1139-1151; </a:t>
            </a:r>
            <a:br>
              <a:rPr lang="en-GB" sz="1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2. </a:t>
            </a:r>
            <a:r>
              <a:rPr lang="nn-NO" sz="1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Patel MR et al. N Engl J Med 2011;365:883-891; </a:t>
            </a:r>
            <a:br>
              <a:rPr lang="nn-NO" sz="1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</a:br>
            <a:r>
              <a:rPr lang="en-US" sz="1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3. </a:t>
            </a:r>
            <a:r>
              <a:rPr lang="en-GB" sz="1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Granger CB et al. N </a:t>
            </a:r>
            <a:r>
              <a:rPr lang="en-GB" sz="1000" dirty="0" err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Engl</a:t>
            </a:r>
            <a:r>
              <a:rPr lang="en-GB" sz="1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J Med 2011;365:981-992; </a:t>
            </a:r>
            <a:br>
              <a:rPr lang="en-GB" sz="1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</a:b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4. </a:t>
            </a:r>
            <a:r>
              <a:rPr lang="en-US" sz="100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Giugliano</a:t>
            </a: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RP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et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al.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N </a:t>
            </a:r>
            <a:r>
              <a:rPr lang="en-US" sz="100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Engl</a:t>
            </a: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J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Med </a:t>
            </a:r>
            <a:r>
              <a:rPr lang="en-US" sz="10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2013;369:2093-2104</a:t>
            </a:r>
            <a:r>
              <a:rPr lang="en-GB" sz="1000" dirty="0" smtClean="0"/>
              <a:t>.</a:t>
            </a:r>
            <a:endParaRPr lang="en-US" sz="1000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3012" y="-2"/>
            <a:ext cx="3390989" cy="369332"/>
          </a:xfrm>
          <a:prstGeom prst="rect">
            <a:avLst/>
          </a:prstGeom>
          <a:solidFill>
            <a:srgbClr val="7F7F7F"/>
          </a:solidFill>
        </p:spPr>
        <p:txBody>
          <a:bodyPr wrap="square">
            <a:spAutoFit/>
          </a:bodyPr>
          <a:lstStyle/>
          <a:p>
            <a:r>
              <a:rPr lang="en-GB" sz="1800" dirty="0" smtClean="0"/>
              <a:t>Ruff CT et al. Lancet 2013</a:t>
            </a:r>
          </a:p>
        </p:txBody>
      </p:sp>
      <p:sp>
        <p:nvSpPr>
          <p:cNvPr id="3" name="ZoneTexte 2"/>
          <p:cNvSpPr txBox="1"/>
          <p:nvPr/>
        </p:nvSpPr>
        <p:spPr bwMode="auto">
          <a:xfrm>
            <a:off x="1346828" y="1143000"/>
            <a:ext cx="63878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tlCol="0">
            <a:spAutoFit/>
          </a:bodyPr>
          <a:lstStyle/>
          <a:p>
            <a:r>
              <a:rPr lang="fr-FR" sz="1600" b="1" dirty="0" smtClean="0">
                <a:latin typeface="Arial"/>
                <a:cs typeface="Arial"/>
              </a:rPr>
              <a:t>Plus de 71 000 patients inclus et </a:t>
            </a:r>
            <a:r>
              <a:rPr lang="fr-FR" sz="1600" b="1" dirty="0" smtClean="0">
                <a:solidFill>
                  <a:srgbClr val="FF6600"/>
                </a:solidFill>
                <a:latin typeface="Arial"/>
                <a:cs typeface="Arial"/>
              </a:rPr>
              <a:t>29 000 de plus de 75 ans </a:t>
            </a:r>
            <a:r>
              <a:rPr lang="fr-FR" sz="1600" b="1" dirty="0" smtClean="0">
                <a:solidFill>
                  <a:srgbClr val="0000FF"/>
                </a:solidFill>
                <a:latin typeface="Arial"/>
                <a:cs typeface="Arial"/>
              </a:rPr>
              <a:t>(38%) </a:t>
            </a:r>
            <a:endParaRPr lang="fr-FR" sz="1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9076" y="6319161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3175223"/>
            <a:ext cx="57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43%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4291362"/>
            <a:ext cx="57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31%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1847402"/>
            <a:ext cx="73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40%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10800000" flipV="1">
            <a:off x="0" y="5362299"/>
            <a:ext cx="57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40%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167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7975"/>
            <a:ext cx="8024813" cy="889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2800" b="1" dirty="0" smtClean="0">
                <a:latin typeface="Arial"/>
                <a:cs typeface="Arial"/>
              </a:rPr>
              <a:t>EFFICACITE et SECURITE </a:t>
            </a:r>
            <a:br>
              <a:rPr lang="en-GB" sz="2800" b="1" dirty="0" smtClean="0">
                <a:latin typeface="Arial"/>
                <a:cs typeface="Arial"/>
              </a:rPr>
            </a:br>
            <a:r>
              <a:rPr lang="en-GB" sz="2800" b="1" dirty="0" smtClean="0">
                <a:latin typeface="Arial"/>
                <a:cs typeface="Arial"/>
              </a:rPr>
              <a:t>DES NACO versus WARFARIN</a:t>
            </a:r>
            <a:endParaRPr lang="en-GB" sz="2800" b="1" dirty="0">
              <a:latin typeface="Arial"/>
              <a:cs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5300" y="1062038"/>
          <a:ext cx="8281988" cy="4964115"/>
        </p:xfrm>
        <a:graphic>
          <a:graphicData uri="http://schemas.openxmlformats.org/drawingml/2006/table">
            <a:tbl>
              <a:tblPr/>
              <a:tblGrid>
                <a:gridCol w="1727200"/>
                <a:gridCol w="1760538"/>
                <a:gridCol w="630237"/>
                <a:gridCol w="1479550"/>
                <a:gridCol w="1536700"/>
                <a:gridCol w="1147763"/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Outcome</a:t>
                      </a:r>
                    </a:p>
                  </a:txBody>
                  <a:tcPr marL="45717" marR="45717" marT="45710" marB="4571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Relative risk (95% CI)</a:t>
                      </a:r>
                    </a:p>
                  </a:txBody>
                  <a:tcPr marL="45717" marR="45717" marT="45710" marB="4571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Relative risk (95% CI)</a:t>
                      </a:r>
                    </a:p>
                  </a:txBody>
                  <a:tcPr marL="45717" marR="45717" marT="45710" marB="4571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GB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NOAC events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Warfarin events</a:t>
                      </a:r>
                    </a:p>
                  </a:txBody>
                  <a:tcPr marL="45717" marR="45717" marT="45710" marB="4571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719138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RE-LY	150 mg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	110 mg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0.66 (0.53-0.82)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0.92 (0.76-1.12)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134/6076</a:t>
                      </a:r>
                      <a:b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183/6015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199/6022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ROCKET AF	20 mg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0.88 (0.75-1.03)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269/7081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306/7090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ARISTOTLE	5 mg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0.80 (0.67-0.95)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212/9120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265/9081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1258888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ENGAGE AF-TIMI	60 mg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	30 mg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0.88 (0.75-1.02)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1.14 (0.99-1.31)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296/7035</a:t>
                      </a:r>
                      <a:b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383/7034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337/7036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Combined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0.87 (0.77-0.99)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1477/42,361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1107/29,229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74901"/>
                      </a:srgbClr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719138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RE-LY	150 mg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	110 mg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0.94 (0.82-1.07)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0.81 (0.70-0.94)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375/6076</a:t>
                      </a:r>
                      <a:b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322/6015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397/6022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ROCKET AF	20 mg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1.03 (0.90-1.18)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395/7111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386/7125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ARISTOTLE	5 mg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0.71 (0.61-0.81)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327/9088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462/9052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1258888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ENGAGE AF-TIMI	60 mg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	30 mg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0.80 (0.71-0.90)</a:t>
                      </a:r>
                      <a:b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0.53 (0.46-0.60)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444/7012</a:t>
                      </a:r>
                      <a:b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292/7002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557/7012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Combined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0.80 (0.65-0.98)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2155/42,304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1802/29,211</a:t>
                      </a:r>
                    </a:p>
                  </a:txBody>
                  <a:tcPr marL="45717" marR="45717"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7490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598" name="Line 11"/>
          <p:cNvSpPr>
            <a:spLocks noChangeShapeType="1"/>
          </p:cNvSpPr>
          <p:nvPr/>
        </p:nvSpPr>
        <p:spPr bwMode="auto">
          <a:xfrm>
            <a:off x="3444875" y="1558925"/>
            <a:ext cx="0" cy="4570413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99" name="Line 6"/>
          <p:cNvSpPr>
            <a:spLocks noChangeShapeType="1"/>
          </p:cNvSpPr>
          <p:nvPr/>
        </p:nvSpPr>
        <p:spPr bwMode="auto">
          <a:xfrm flipV="1">
            <a:off x="2406650" y="6129338"/>
            <a:ext cx="0" cy="90487"/>
          </a:xfrm>
          <a:prstGeom prst="line">
            <a:avLst/>
          </a:prstGeom>
          <a:noFill/>
          <a:ln w="28575" cap="sq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600" name="Line 7"/>
          <p:cNvSpPr>
            <a:spLocks noChangeShapeType="1"/>
          </p:cNvSpPr>
          <p:nvPr/>
        </p:nvSpPr>
        <p:spPr bwMode="auto">
          <a:xfrm flipV="1">
            <a:off x="2947988" y="6129338"/>
            <a:ext cx="0" cy="90487"/>
          </a:xfrm>
          <a:prstGeom prst="line">
            <a:avLst/>
          </a:prstGeom>
          <a:noFill/>
          <a:ln w="28575" cap="sq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601" name="Line 8"/>
          <p:cNvSpPr>
            <a:spLocks noChangeShapeType="1"/>
          </p:cNvSpPr>
          <p:nvPr/>
        </p:nvSpPr>
        <p:spPr bwMode="auto">
          <a:xfrm flipV="1">
            <a:off x="3446463" y="6129338"/>
            <a:ext cx="0" cy="90487"/>
          </a:xfrm>
          <a:prstGeom prst="line">
            <a:avLst/>
          </a:prstGeom>
          <a:noFill/>
          <a:ln w="28575" cap="sq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602" name="Line 5"/>
          <p:cNvSpPr>
            <a:spLocks noChangeShapeType="1"/>
          </p:cNvSpPr>
          <p:nvPr/>
        </p:nvSpPr>
        <p:spPr bwMode="auto">
          <a:xfrm flipV="1">
            <a:off x="2136775" y="6129338"/>
            <a:ext cx="0" cy="90487"/>
          </a:xfrm>
          <a:prstGeom prst="line">
            <a:avLst/>
          </a:prstGeom>
          <a:noFill/>
          <a:ln w="28575" cap="sq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603" name="Line 5"/>
          <p:cNvSpPr>
            <a:spLocks noChangeShapeType="1"/>
          </p:cNvSpPr>
          <p:nvPr/>
        </p:nvSpPr>
        <p:spPr bwMode="auto">
          <a:xfrm flipV="1">
            <a:off x="3205163" y="6129338"/>
            <a:ext cx="0" cy="90487"/>
          </a:xfrm>
          <a:prstGeom prst="line">
            <a:avLst/>
          </a:prstGeom>
          <a:noFill/>
          <a:ln w="28575" cap="sq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604" name="Line 5"/>
          <p:cNvSpPr>
            <a:spLocks noChangeShapeType="1"/>
          </p:cNvSpPr>
          <p:nvPr/>
        </p:nvSpPr>
        <p:spPr bwMode="auto">
          <a:xfrm flipV="1">
            <a:off x="3441700" y="6129338"/>
            <a:ext cx="0" cy="90487"/>
          </a:xfrm>
          <a:prstGeom prst="line">
            <a:avLst/>
          </a:prstGeom>
          <a:noFill/>
          <a:ln w="28575" cap="sq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605" name="TextBox 25"/>
          <p:cNvSpPr txBox="1">
            <a:spLocks noChangeArrowheads="1"/>
          </p:cNvSpPr>
          <p:nvPr/>
        </p:nvSpPr>
        <p:spPr bwMode="auto">
          <a:xfrm>
            <a:off x="3240088" y="6242050"/>
            <a:ext cx="4127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/>
              <a:t>1.0</a:t>
            </a:r>
          </a:p>
        </p:txBody>
      </p:sp>
      <p:sp>
        <p:nvSpPr>
          <p:cNvPr id="22606" name="Line 10"/>
          <p:cNvSpPr>
            <a:spLocks noChangeShapeType="1"/>
          </p:cNvSpPr>
          <p:nvPr/>
        </p:nvSpPr>
        <p:spPr bwMode="auto">
          <a:xfrm>
            <a:off x="2136775" y="6129338"/>
            <a:ext cx="2663825" cy="0"/>
          </a:xfrm>
          <a:prstGeom prst="line">
            <a:avLst/>
          </a:prstGeom>
          <a:noFill/>
          <a:ln w="28575" cap="sq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98688" y="1550988"/>
            <a:ext cx="800100" cy="157162"/>
            <a:chOff x="2213237" y="1635115"/>
            <a:chExt cx="800540" cy="157162"/>
          </a:xfrm>
        </p:grpSpPr>
        <p:sp>
          <p:nvSpPr>
            <p:cNvPr id="31" name="Oval 20"/>
            <p:cNvSpPr>
              <a:spLocks noChangeArrowheads="1"/>
            </p:cNvSpPr>
            <p:nvPr/>
          </p:nvSpPr>
          <p:spPr bwMode="auto">
            <a:xfrm>
              <a:off x="2502321" y="1636702"/>
              <a:ext cx="154072" cy="155575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  <a:ea typeface="MS PGothic" charset="0"/>
              </a:endParaRPr>
            </a:p>
          </p:txBody>
        </p: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>
              <a:off x="2219590" y="1714490"/>
              <a:ext cx="791010" cy="0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>
              <a:off x="2213237" y="1635115"/>
              <a:ext cx="0" cy="147637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Line 23"/>
            <p:cNvSpPr>
              <a:spLocks noChangeShapeType="1"/>
            </p:cNvSpPr>
            <p:nvPr/>
          </p:nvSpPr>
          <p:spPr bwMode="auto">
            <a:xfrm>
              <a:off x="3013777" y="1635115"/>
              <a:ext cx="0" cy="147637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1603375" y="6065838"/>
            <a:ext cx="2114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400" kern="0" dirty="0" err="1">
                <a:solidFill>
                  <a:srgbClr val="000000"/>
                </a:solidFill>
                <a:cs typeface="Arial" pitchFamily="34" charset="0"/>
              </a:rPr>
              <a:t>Favours</a:t>
            </a:r>
            <a:r>
              <a:rPr lang="en-US" sz="1400" kern="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400" kern="0" dirty="0">
                <a:solidFill>
                  <a:srgbClr val="000000"/>
                </a:solidFill>
                <a:cs typeface="Arial" pitchFamily="34" charset="0"/>
              </a:rPr>
              <a:t>NOAC</a:t>
            </a:r>
          </a:p>
        </p:txBody>
      </p:sp>
      <p:sp>
        <p:nvSpPr>
          <p:cNvPr id="61" name="Rectangle 16"/>
          <p:cNvSpPr>
            <a:spLocks noChangeArrowheads="1"/>
          </p:cNvSpPr>
          <p:nvPr/>
        </p:nvSpPr>
        <p:spPr bwMode="auto">
          <a:xfrm>
            <a:off x="3328988" y="6051550"/>
            <a:ext cx="2076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1400" kern="0" dirty="0" err="1">
                <a:solidFill>
                  <a:srgbClr val="000000"/>
                </a:solidFill>
                <a:cs typeface="Arial" pitchFamily="34" charset="0"/>
              </a:rPr>
              <a:t>Favours</a:t>
            </a:r>
            <a:r>
              <a:rPr lang="en-US" sz="1400" kern="0" dirty="0">
                <a:solidFill>
                  <a:srgbClr val="000000"/>
                </a:solidFill>
                <a:cs typeface="Arial" pitchFamily="34" charset="0"/>
              </a:rPr>
              <a:t> warfarin</a:t>
            </a:r>
          </a:p>
        </p:txBody>
      </p:sp>
      <p:cxnSp>
        <p:nvCxnSpPr>
          <p:cNvPr id="22610" name="Straight Arrow Connector 4"/>
          <p:cNvCxnSpPr>
            <a:cxnSpLocks noChangeShapeType="1"/>
          </p:cNvCxnSpPr>
          <p:nvPr/>
        </p:nvCxnSpPr>
        <p:spPr bwMode="auto">
          <a:xfrm flipH="1">
            <a:off x="2017713" y="6507163"/>
            <a:ext cx="1231900" cy="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22611" name="Straight Arrow Connector 4"/>
          <p:cNvCxnSpPr>
            <a:cxnSpLocks noChangeShapeType="1"/>
          </p:cNvCxnSpPr>
          <p:nvPr/>
        </p:nvCxnSpPr>
        <p:spPr bwMode="auto">
          <a:xfrm>
            <a:off x="3573463" y="6507163"/>
            <a:ext cx="1395412" cy="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2612" name="TextBox 66"/>
          <p:cNvSpPr txBox="1">
            <a:spLocks noChangeArrowheads="1"/>
          </p:cNvSpPr>
          <p:nvPr/>
        </p:nvSpPr>
        <p:spPr bwMode="auto">
          <a:xfrm>
            <a:off x="4594225" y="6242050"/>
            <a:ext cx="4127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/>
              <a:t>1.5</a:t>
            </a:r>
          </a:p>
        </p:txBody>
      </p:sp>
      <p:sp>
        <p:nvSpPr>
          <p:cNvPr id="22613" name="Line 5"/>
          <p:cNvSpPr>
            <a:spLocks noChangeShapeType="1"/>
          </p:cNvSpPr>
          <p:nvPr/>
        </p:nvSpPr>
        <p:spPr bwMode="auto">
          <a:xfrm flipV="1">
            <a:off x="4800600" y="6129338"/>
            <a:ext cx="0" cy="90487"/>
          </a:xfrm>
          <a:prstGeom prst="line">
            <a:avLst/>
          </a:prstGeom>
          <a:noFill/>
          <a:ln w="28575" cap="sq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614" name="TextBox 54"/>
          <p:cNvSpPr txBox="1">
            <a:spLocks noChangeArrowheads="1"/>
          </p:cNvSpPr>
          <p:nvPr/>
        </p:nvSpPr>
        <p:spPr bwMode="auto">
          <a:xfrm>
            <a:off x="1930400" y="6242050"/>
            <a:ext cx="4127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GB" sz="1400"/>
              <a:t>0.5</a:t>
            </a:r>
          </a:p>
        </p:txBody>
      </p:sp>
      <p:sp>
        <p:nvSpPr>
          <p:cNvPr id="22615" name="Line 7"/>
          <p:cNvSpPr>
            <a:spLocks noChangeShapeType="1"/>
          </p:cNvSpPr>
          <p:nvPr/>
        </p:nvSpPr>
        <p:spPr bwMode="auto">
          <a:xfrm flipV="1">
            <a:off x="2679700" y="6129338"/>
            <a:ext cx="0" cy="90487"/>
          </a:xfrm>
          <a:prstGeom prst="line">
            <a:avLst/>
          </a:prstGeom>
          <a:noFill/>
          <a:ln w="28575" cap="sq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616" name="Line 6"/>
          <p:cNvSpPr>
            <a:spLocks noChangeShapeType="1"/>
          </p:cNvSpPr>
          <p:nvPr/>
        </p:nvSpPr>
        <p:spPr bwMode="auto">
          <a:xfrm flipV="1">
            <a:off x="3757613" y="6129338"/>
            <a:ext cx="0" cy="90487"/>
          </a:xfrm>
          <a:prstGeom prst="line">
            <a:avLst/>
          </a:prstGeom>
          <a:noFill/>
          <a:ln w="28575" cap="sq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617" name="Line 7"/>
          <p:cNvSpPr>
            <a:spLocks noChangeShapeType="1"/>
          </p:cNvSpPr>
          <p:nvPr/>
        </p:nvSpPr>
        <p:spPr bwMode="auto">
          <a:xfrm flipV="1">
            <a:off x="4298950" y="6129338"/>
            <a:ext cx="0" cy="90487"/>
          </a:xfrm>
          <a:prstGeom prst="line">
            <a:avLst/>
          </a:prstGeom>
          <a:noFill/>
          <a:ln w="28575" cap="sq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618" name="Line 5"/>
          <p:cNvSpPr>
            <a:spLocks noChangeShapeType="1"/>
          </p:cNvSpPr>
          <p:nvPr/>
        </p:nvSpPr>
        <p:spPr bwMode="auto">
          <a:xfrm flipV="1">
            <a:off x="4556125" y="6129338"/>
            <a:ext cx="0" cy="90487"/>
          </a:xfrm>
          <a:prstGeom prst="line">
            <a:avLst/>
          </a:prstGeom>
          <a:noFill/>
          <a:ln w="28575" cap="sq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619" name="Line 7"/>
          <p:cNvSpPr>
            <a:spLocks noChangeShapeType="1"/>
          </p:cNvSpPr>
          <p:nvPr/>
        </p:nvSpPr>
        <p:spPr bwMode="auto">
          <a:xfrm flipV="1">
            <a:off x="4030663" y="6129338"/>
            <a:ext cx="0" cy="90487"/>
          </a:xfrm>
          <a:prstGeom prst="line">
            <a:avLst/>
          </a:prstGeom>
          <a:noFill/>
          <a:ln w="28575" cap="sq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605088" y="2279650"/>
            <a:ext cx="730250" cy="157163"/>
            <a:chOff x="2608263" y="2427504"/>
            <a:chExt cx="730250" cy="157162"/>
          </a:xfrm>
        </p:grpSpPr>
        <p:sp>
          <p:nvSpPr>
            <p:cNvPr id="66" name="Oval 20"/>
            <p:cNvSpPr>
              <a:spLocks noChangeArrowheads="1"/>
            </p:cNvSpPr>
            <p:nvPr/>
          </p:nvSpPr>
          <p:spPr bwMode="auto">
            <a:xfrm>
              <a:off x="2862263" y="2429092"/>
              <a:ext cx="155575" cy="155574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  <a:ea typeface="MS PGothic" charset="0"/>
              </a:endParaRPr>
            </a:p>
          </p:txBody>
        </p:sp>
        <p:sp>
          <p:nvSpPr>
            <p:cNvPr id="68" name="Line 21"/>
            <p:cNvSpPr>
              <a:spLocks noChangeShapeType="1"/>
            </p:cNvSpPr>
            <p:nvPr/>
          </p:nvSpPr>
          <p:spPr bwMode="auto">
            <a:xfrm>
              <a:off x="2608263" y="2506878"/>
              <a:ext cx="730250" cy="0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Line 22"/>
            <p:cNvSpPr>
              <a:spLocks noChangeShapeType="1"/>
            </p:cNvSpPr>
            <p:nvPr/>
          </p:nvSpPr>
          <p:spPr bwMode="auto">
            <a:xfrm>
              <a:off x="2608263" y="2427504"/>
              <a:ext cx="0" cy="147637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Line 23"/>
            <p:cNvSpPr>
              <a:spLocks noChangeShapeType="1"/>
            </p:cNvSpPr>
            <p:nvPr/>
          </p:nvSpPr>
          <p:spPr bwMode="auto">
            <a:xfrm>
              <a:off x="3338513" y="2427504"/>
              <a:ext cx="0" cy="147637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862263" y="3543300"/>
            <a:ext cx="558800" cy="157163"/>
            <a:chOff x="2853002" y="3585948"/>
            <a:chExt cx="558536" cy="157162"/>
          </a:xfrm>
        </p:grpSpPr>
        <p:sp>
          <p:nvSpPr>
            <p:cNvPr id="22691" name="Oval 20"/>
            <p:cNvSpPr>
              <a:spLocks noChangeArrowheads="1"/>
            </p:cNvSpPr>
            <p:nvPr/>
          </p:nvSpPr>
          <p:spPr bwMode="auto">
            <a:xfrm>
              <a:off x="3058952" y="3588319"/>
              <a:ext cx="154800" cy="1547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  <a:ea typeface="MS PGothic" charset="0"/>
              </a:endParaRPr>
            </a:p>
          </p:txBody>
        </p:sp>
        <p:sp>
          <p:nvSpPr>
            <p:cNvPr id="22692" name="Line 21"/>
            <p:cNvSpPr>
              <a:spLocks noChangeShapeType="1"/>
            </p:cNvSpPr>
            <p:nvPr/>
          </p:nvSpPr>
          <p:spPr bwMode="auto">
            <a:xfrm>
              <a:off x="2853002" y="3665318"/>
              <a:ext cx="55853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93" name="Line 22"/>
            <p:cNvSpPr>
              <a:spLocks noChangeShapeType="1"/>
            </p:cNvSpPr>
            <p:nvPr/>
          </p:nvSpPr>
          <p:spPr bwMode="auto">
            <a:xfrm>
              <a:off x="2870200" y="3585948"/>
              <a:ext cx="0" cy="1476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94" name="Line 23"/>
            <p:cNvSpPr>
              <a:spLocks noChangeShapeType="1"/>
            </p:cNvSpPr>
            <p:nvPr/>
          </p:nvSpPr>
          <p:spPr bwMode="auto">
            <a:xfrm>
              <a:off x="3399659" y="3585948"/>
              <a:ext cx="0" cy="1476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2622" name="TextBox 17"/>
          <p:cNvSpPr txBox="1">
            <a:spLocks noChangeArrowheads="1"/>
          </p:cNvSpPr>
          <p:nvPr/>
        </p:nvSpPr>
        <p:spPr bwMode="auto">
          <a:xfrm rot="-5400000">
            <a:off x="-700088" y="4705350"/>
            <a:ext cx="1639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/>
              <a:t>Major bleeding</a:t>
            </a:r>
          </a:p>
        </p:txBody>
      </p:sp>
      <p:sp>
        <p:nvSpPr>
          <p:cNvPr id="22623" name="TextBox 102"/>
          <p:cNvSpPr txBox="1">
            <a:spLocks noChangeArrowheads="1"/>
          </p:cNvSpPr>
          <p:nvPr/>
        </p:nvSpPr>
        <p:spPr bwMode="auto">
          <a:xfrm rot="-5400000">
            <a:off x="-600076" y="2586038"/>
            <a:ext cx="1439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/>
              <a:t>Stroke or SEE</a:t>
            </a:r>
          </a:p>
        </p:txBody>
      </p:sp>
      <p:grpSp>
        <p:nvGrpSpPr>
          <p:cNvPr id="7" name="Group 19"/>
          <p:cNvGrpSpPr/>
          <p:nvPr/>
        </p:nvGrpSpPr>
        <p:grpSpPr>
          <a:xfrm>
            <a:off x="2818802" y="2801807"/>
            <a:ext cx="697899" cy="157162"/>
            <a:chOff x="2809471" y="2966612"/>
            <a:chExt cx="697899" cy="157162"/>
          </a:xfrm>
          <a:solidFill>
            <a:srgbClr val="FFC000"/>
          </a:solidFill>
        </p:grpSpPr>
        <p:sp>
          <p:nvSpPr>
            <p:cNvPr id="93" name="Oval 20"/>
            <p:cNvSpPr>
              <a:spLocks noChangeArrowheads="1"/>
            </p:cNvSpPr>
            <p:nvPr/>
          </p:nvSpPr>
          <p:spPr bwMode="auto">
            <a:xfrm>
              <a:off x="3069839" y="2968983"/>
              <a:ext cx="154800" cy="154791"/>
            </a:xfrm>
            <a:prstGeom prst="ellipse">
              <a:avLst/>
            </a:prstGeom>
            <a:grpFill/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alt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98" name="Line 21"/>
            <p:cNvSpPr>
              <a:spLocks noChangeShapeType="1"/>
            </p:cNvSpPr>
            <p:nvPr/>
          </p:nvSpPr>
          <p:spPr bwMode="auto">
            <a:xfrm>
              <a:off x="2822575" y="3045982"/>
              <a:ext cx="684795" cy="0"/>
            </a:xfrm>
            <a:prstGeom prst="line">
              <a:avLst/>
            </a:prstGeom>
            <a:grp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Line 22"/>
            <p:cNvSpPr>
              <a:spLocks noChangeShapeType="1"/>
            </p:cNvSpPr>
            <p:nvPr/>
          </p:nvSpPr>
          <p:spPr bwMode="auto">
            <a:xfrm>
              <a:off x="2809471" y="2966612"/>
              <a:ext cx="0" cy="147630"/>
            </a:xfrm>
            <a:prstGeom prst="line">
              <a:avLst/>
            </a:prstGeom>
            <a:grp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>
              <a:off x="3507370" y="2966612"/>
              <a:ext cx="0" cy="147630"/>
            </a:xfrm>
            <a:prstGeom prst="line">
              <a:avLst/>
            </a:prstGeom>
            <a:grp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2832100" y="1971675"/>
            <a:ext cx="730250" cy="157163"/>
            <a:chOff x="2608263" y="2427504"/>
            <a:chExt cx="730250" cy="157162"/>
          </a:xfrm>
        </p:grpSpPr>
        <p:sp>
          <p:nvSpPr>
            <p:cNvPr id="73" name="Oval 20"/>
            <p:cNvSpPr>
              <a:spLocks noChangeArrowheads="1"/>
            </p:cNvSpPr>
            <p:nvPr/>
          </p:nvSpPr>
          <p:spPr bwMode="auto">
            <a:xfrm>
              <a:off x="2862263" y="2429092"/>
              <a:ext cx="155575" cy="155574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  <a:ea typeface="MS PGothic" charset="0"/>
              </a:endParaRPr>
            </a:p>
          </p:txBody>
        </p:sp>
        <p:sp>
          <p:nvSpPr>
            <p:cNvPr id="74" name="Line 21"/>
            <p:cNvSpPr>
              <a:spLocks noChangeShapeType="1"/>
            </p:cNvSpPr>
            <p:nvPr/>
          </p:nvSpPr>
          <p:spPr bwMode="auto">
            <a:xfrm>
              <a:off x="2608263" y="2506878"/>
              <a:ext cx="730250" cy="0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Line 22"/>
            <p:cNvSpPr>
              <a:spLocks noChangeShapeType="1"/>
            </p:cNvSpPr>
            <p:nvPr/>
          </p:nvSpPr>
          <p:spPr bwMode="auto">
            <a:xfrm>
              <a:off x="2608263" y="2427504"/>
              <a:ext cx="0" cy="147637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Line 23"/>
            <p:cNvSpPr>
              <a:spLocks noChangeShapeType="1"/>
            </p:cNvSpPr>
            <p:nvPr/>
          </p:nvSpPr>
          <p:spPr bwMode="auto">
            <a:xfrm>
              <a:off x="3338513" y="2427504"/>
              <a:ext cx="0" cy="147637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421063" y="2987675"/>
            <a:ext cx="922337" cy="157163"/>
            <a:chOff x="3422650" y="3209209"/>
            <a:chExt cx="922338" cy="157162"/>
          </a:xfrm>
        </p:grpSpPr>
        <p:sp>
          <p:nvSpPr>
            <p:cNvPr id="22683" name="Oval 20"/>
            <p:cNvSpPr>
              <a:spLocks noChangeArrowheads="1"/>
            </p:cNvSpPr>
            <p:nvPr/>
          </p:nvSpPr>
          <p:spPr bwMode="auto">
            <a:xfrm>
              <a:off x="3799206" y="3211580"/>
              <a:ext cx="154800" cy="1547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  <a:ea typeface="MS PGothic" charset="0"/>
              </a:endParaRPr>
            </a:p>
          </p:txBody>
        </p:sp>
        <p:sp>
          <p:nvSpPr>
            <p:cNvPr id="22684" name="Line 21"/>
            <p:cNvSpPr>
              <a:spLocks noChangeShapeType="1"/>
            </p:cNvSpPr>
            <p:nvPr/>
          </p:nvSpPr>
          <p:spPr bwMode="auto">
            <a:xfrm>
              <a:off x="3422650" y="3288579"/>
              <a:ext cx="922338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85" name="Line 22"/>
            <p:cNvSpPr>
              <a:spLocks noChangeShapeType="1"/>
            </p:cNvSpPr>
            <p:nvPr/>
          </p:nvSpPr>
          <p:spPr bwMode="auto">
            <a:xfrm>
              <a:off x="3422650" y="3209209"/>
              <a:ext cx="0" cy="14763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86" name="Line 23"/>
            <p:cNvSpPr>
              <a:spLocks noChangeShapeType="1"/>
            </p:cNvSpPr>
            <p:nvPr/>
          </p:nvSpPr>
          <p:spPr bwMode="auto">
            <a:xfrm>
              <a:off x="4344988" y="3209209"/>
              <a:ext cx="0" cy="14763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2844800" y="1708150"/>
            <a:ext cx="968375" cy="157163"/>
            <a:chOff x="2844800" y="1829594"/>
            <a:chExt cx="968375" cy="157162"/>
          </a:xfrm>
        </p:grpSpPr>
        <p:sp>
          <p:nvSpPr>
            <p:cNvPr id="128" name="Oval 20"/>
            <p:cNvSpPr>
              <a:spLocks noChangeArrowheads="1"/>
            </p:cNvSpPr>
            <p:nvPr/>
          </p:nvSpPr>
          <p:spPr bwMode="auto">
            <a:xfrm>
              <a:off x="3187700" y="1831182"/>
              <a:ext cx="155575" cy="155574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  <a:ea typeface="MS PGothic" charset="0"/>
              </a:endParaRPr>
            </a:p>
          </p:txBody>
        </p:sp>
        <p:sp>
          <p:nvSpPr>
            <p:cNvPr id="129" name="Line 21"/>
            <p:cNvSpPr>
              <a:spLocks noChangeShapeType="1"/>
            </p:cNvSpPr>
            <p:nvPr/>
          </p:nvSpPr>
          <p:spPr bwMode="auto">
            <a:xfrm>
              <a:off x="2844800" y="1908968"/>
              <a:ext cx="968375" cy="0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Line 22"/>
            <p:cNvSpPr>
              <a:spLocks noChangeShapeType="1"/>
            </p:cNvSpPr>
            <p:nvPr/>
          </p:nvSpPr>
          <p:spPr bwMode="auto">
            <a:xfrm>
              <a:off x="2844800" y="1829594"/>
              <a:ext cx="0" cy="147637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1" name="Line 23"/>
            <p:cNvSpPr>
              <a:spLocks noChangeShapeType="1"/>
            </p:cNvSpPr>
            <p:nvPr/>
          </p:nvSpPr>
          <p:spPr bwMode="auto">
            <a:xfrm>
              <a:off x="3813175" y="1829594"/>
              <a:ext cx="0" cy="147637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08313" y="3878263"/>
            <a:ext cx="650875" cy="157162"/>
            <a:chOff x="3007802" y="3878460"/>
            <a:chExt cx="651384" cy="157162"/>
          </a:xfrm>
        </p:grpSpPr>
        <p:sp>
          <p:nvSpPr>
            <p:cNvPr id="133" name="Oval 20"/>
            <p:cNvSpPr>
              <a:spLocks noChangeArrowheads="1"/>
            </p:cNvSpPr>
            <p:nvPr/>
          </p:nvSpPr>
          <p:spPr bwMode="auto">
            <a:xfrm>
              <a:off x="3212749" y="3880047"/>
              <a:ext cx="154108" cy="155575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  <a:ea typeface="MS PGothic" charset="0"/>
              </a:endParaRPr>
            </a:p>
          </p:txBody>
        </p:sp>
        <p:sp>
          <p:nvSpPr>
            <p:cNvPr id="134" name="Line 21"/>
            <p:cNvSpPr>
              <a:spLocks noChangeShapeType="1"/>
            </p:cNvSpPr>
            <p:nvPr/>
          </p:nvSpPr>
          <p:spPr bwMode="auto">
            <a:xfrm>
              <a:off x="3007802" y="3957835"/>
              <a:ext cx="645029" cy="0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5" name="Line 22"/>
            <p:cNvSpPr>
              <a:spLocks noChangeShapeType="1"/>
            </p:cNvSpPr>
            <p:nvPr/>
          </p:nvSpPr>
          <p:spPr bwMode="auto">
            <a:xfrm>
              <a:off x="3007802" y="3878460"/>
              <a:ext cx="0" cy="147637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6" name="Line 23"/>
            <p:cNvSpPr>
              <a:spLocks noChangeShapeType="1"/>
            </p:cNvSpPr>
            <p:nvPr/>
          </p:nvSpPr>
          <p:spPr bwMode="auto">
            <a:xfrm>
              <a:off x="3659186" y="3878460"/>
              <a:ext cx="0" cy="147637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2374900" y="4562475"/>
            <a:ext cx="533400" cy="157163"/>
            <a:chOff x="2452688" y="4865102"/>
            <a:chExt cx="533400" cy="157162"/>
          </a:xfrm>
        </p:grpSpPr>
        <p:sp>
          <p:nvSpPr>
            <p:cNvPr id="138" name="Oval 20"/>
            <p:cNvSpPr>
              <a:spLocks noChangeArrowheads="1"/>
            </p:cNvSpPr>
            <p:nvPr/>
          </p:nvSpPr>
          <p:spPr bwMode="auto">
            <a:xfrm>
              <a:off x="2641601" y="4866690"/>
              <a:ext cx="153987" cy="155574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  <a:ea typeface="MS PGothic" charset="0"/>
              </a:endParaRPr>
            </a:p>
          </p:txBody>
        </p:sp>
        <p:sp>
          <p:nvSpPr>
            <p:cNvPr id="139" name="Line 21"/>
            <p:cNvSpPr>
              <a:spLocks noChangeShapeType="1"/>
            </p:cNvSpPr>
            <p:nvPr/>
          </p:nvSpPr>
          <p:spPr bwMode="auto">
            <a:xfrm>
              <a:off x="2452688" y="4944476"/>
              <a:ext cx="533400" cy="0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0" name="Line 22"/>
            <p:cNvSpPr>
              <a:spLocks noChangeShapeType="1"/>
            </p:cNvSpPr>
            <p:nvPr/>
          </p:nvSpPr>
          <p:spPr bwMode="auto">
            <a:xfrm>
              <a:off x="2452688" y="4865102"/>
              <a:ext cx="0" cy="147637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" name="Line 23"/>
            <p:cNvSpPr>
              <a:spLocks noChangeShapeType="1"/>
            </p:cNvSpPr>
            <p:nvPr/>
          </p:nvSpPr>
          <p:spPr bwMode="auto">
            <a:xfrm>
              <a:off x="2984501" y="4865102"/>
              <a:ext cx="0" cy="147637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2570163" y="5776913"/>
            <a:ext cx="838200" cy="157162"/>
            <a:chOff x="2559050" y="5850732"/>
            <a:chExt cx="838200" cy="157162"/>
          </a:xfrm>
        </p:grpSpPr>
        <p:sp>
          <p:nvSpPr>
            <p:cNvPr id="22667" name="Oval 20"/>
            <p:cNvSpPr>
              <a:spLocks noChangeArrowheads="1"/>
            </p:cNvSpPr>
            <p:nvPr/>
          </p:nvSpPr>
          <p:spPr bwMode="auto">
            <a:xfrm>
              <a:off x="2878525" y="5853103"/>
              <a:ext cx="154800" cy="1547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  <a:ea typeface="MS PGothic" charset="0"/>
              </a:endParaRPr>
            </a:p>
          </p:txBody>
        </p:sp>
        <p:sp>
          <p:nvSpPr>
            <p:cNvPr id="22668" name="Line 21"/>
            <p:cNvSpPr>
              <a:spLocks noChangeShapeType="1"/>
            </p:cNvSpPr>
            <p:nvPr/>
          </p:nvSpPr>
          <p:spPr bwMode="auto">
            <a:xfrm>
              <a:off x="2559050" y="5930102"/>
              <a:ext cx="8382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69" name="Line 22"/>
            <p:cNvSpPr>
              <a:spLocks noChangeShapeType="1"/>
            </p:cNvSpPr>
            <p:nvPr/>
          </p:nvSpPr>
          <p:spPr bwMode="auto">
            <a:xfrm>
              <a:off x="2559050" y="5850732"/>
              <a:ext cx="0" cy="1476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70" name="Line 23"/>
            <p:cNvSpPr>
              <a:spLocks noChangeShapeType="1"/>
            </p:cNvSpPr>
            <p:nvPr/>
          </p:nvSpPr>
          <p:spPr bwMode="auto">
            <a:xfrm>
              <a:off x="3391487" y="5850732"/>
              <a:ext cx="0" cy="1476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2698750" y="5030788"/>
            <a:ext cx="506413" cy="169862"/>
            <a:chOff x="2706157" y="5228619"/>
            <a:chExt cx="506167" cy="157162"/>
          </a:xfrm>
        </p:grpSpPr>
        <p:sp>
          <p:nvSpPr>
            <p:cNvPr id="22663" name="Oval 20"/>
            <p:cNvSpPr>
              <a:spLocks noChangeArrowheads="1"/>
            </p:cNvSpPr>
            <p:nvPr/>
          </p:nvSpPr>
          <p:spPr bwMode="auto">
            <a:xfrm>
              <a:off x="2881087" y="5230990"/>
              <a:ext cx="154800" cy="1547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  <a:ea typeface="MS PGothic" charset="0"/>
              </a:endParaRPr>
            </a:p>
          </p:txBody>
        </p:sp>
        <p:sp>
          <p:nvSpPr>
            <p:cNvPr id="22664" name="Line 21"/>
            <p:cNvSpPr>
              <a:spLocks noChangeShapeType="1"/>
            </p:cNvSpPr>
            <p:nvPr/>
          </p:nvSpPr>
          <p:spPr bwMode="auto">
            <a:xfrm>
              <a:off x="2718910" y="5307989"/>
              <a:ext cx="486262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65" name="Line 22"/>
            <p:cNvSpPr>
              <a:spLocks noChangeShapeType="1"/>
            </p:cNvSpPr>
            <p:nvPr/>
          </p:nvSpPr>
          <p:spPr bwMode="auto">
            <a:xfrm>
              <a:off x="2706157" y="5228619"/>
              <a:ext cx="0" cy="14763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66" name="Line 23"/>
            <p:cNvSpPr>
              <a:spLocks noChangeShapeType="1"/>
            </p:cNvSpPr>
            <p:nvPr/>
          </p:nvSpPr>
          <p:spPr bwMode="auto">
            <a:xfrm>
              <a:off x="3212324" y="5228619"/>
              <a:ext cx="0" cy="14763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3138488" y="4298950"/>
            <a:ext cx="785812" cy="157163"/>
            <a:chOff x="3205172" y="4434889"/>
            <a:chExt cx="785803" cy="157162"/>
          </a:xfrm>
        </p:grpSpPr>
        <p:sp>
          <p:nvSpPr>
            <p:cNvPr id="153" name="Oval 20"/>
            <p:cNvSpPr>
              <a:spLocks noChangeArrowheads="1"/>
            </p:cNvSpPr>
            <p:nvPr/>
          </p:nvSpPr>
          <p:spPr bwMode="auto">
            <a:xfrm>
              <a:off x="3478219" y="4436477"/>
              <a:ext cx="155573" cy="155574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  <a:ea typeface="MS PGothic" charset="0"/>
              </a:endParaRPr>
            </a:p>
          </p:txBody>
        </p:sp>
        <p:sp>
          <p:nvSpPr>
            <p:cNvPr id="154" name="Line 21"/>
            <p:cNvSpPr>
              <a:spLocks noChangeShapeType="1"/>
            </p:cNvSpPr>
            <p:nvPr/>
          </p:nvSpPr>
          <p:spPr bwMode="auto">
            <a:xfrm>
              <a:off x="3205172" y="4514263"/>
              <a:ext cx="785803" cy="0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5" name="Line 22"/>
            <p:cNvSpPr>
              <a:spLocks noChangeShapeType="1"/>
            </p:cNvSpPr>
            <p:nvPr/>
          </p:nvSpPr>
          <p:spPr bwMode="auto">
            <a:xfrm>
              <a:off x="3205172" y="4434889"/>
              <a:ext cx="0" cy="147637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6" name="Line 23"/>
            <p:cNvSpPr>
              <a:spLocks noChangeShapeType="1"/>
            </p:cNvSpPr>
            <p:nvPr/>
          </p:nvSpPr>
          <p:spPr bwMode="auto">
            <a:xfrm>
              <a:off x="3990975" y="4434889"/>
              <a:ext cx="0" cy="147637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241550" y="5259388"/>
            <a:ext cx="373063" cy="157162"/>
            <a:chOff x="2051541" y="5452554"/>
            <a:chExt cx="374159" cy="157162"/>
          </a:xfrm>
        </p:grpSpPr>
        <p:sp>
          <p:nvSpPr>
            <p:cNvPr id="22655" name="Oval 20"/>
            <p:cNvSpPr>
              <a:spLocks noChangeArrowheads="1"/>
            </p:cNvSpPr>
            <p:nvPr/>
          </p:nvSpPr>
          <p:spPr bwMode="auto">
            <a:xfrm>
              <a:off x="2130743" y="5454925"/>
              <a:ext cx="154800" cy="15479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  <a:ea typeface="MS PGothic" charset="0"/>
              </a:endParaRPr>
            </a:p>
          </p:txBody>
        </p:sp>
        <p:sp>
          <p:nvSpPr>
            <p:cNvPr id="22656" name="Line 21"/>
            <p:cNvSpPr>
              <a:spLocks noChangeShapeType="1"/>
            </p:cNvSpPr>
            <p:nvPr/>
          </p:nvSpPr>
          <p:spPr bwMode="auto">
            <a:xfrm>
              <a:off x="2052638" y="5531924"/>
              <a:ext cx="373062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57" name="Line 22"/>
            <p:cNvSpPr>
              <a:spLocks noChangeShapeType="1"/>
            </p:cNvSpPr>
            <p:nvPr/>
          </p:nvSpPr>
          <p:spPr bwMode="auto">
            <a:xfrm>
              <a:off x="2051541" y="5452554"/>
              <a:ext cx="0" cy="14763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58" name="Line 23"/>
            <p:cNvSpPr>
              <a:spLocks noChangeShapeType="1"/>
            </p:cNvSpPr>
            <p:nvPr/>
          </p:nvSpPr>
          <p:spPr bwMode="auto">
            <a:xfrm>
              <a:off x="2421118" y="5452554"/>
              <a:ext cx="0" cy="14763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2689225" y="4073525"/>
            <a:ext cx="628650" cy="157163"/>
            <a:chOff x="2688590" y="4072939"/>
            <a:chExt cx="629286" cy="157162"/>
          </a:xfrm>
        </p:grpSpPr>
        <p:sp>
          <p:nvSpPr>
            <p:cNvPr id="163" name="Oval 20"/>
            <p:cNvSpPr>
              <a:spLocks noChangeArrowheads="1"/>
            </p:cNvSpPr>
            <p:nvPr/>
          </p:nvSpPr>
          <p:spPr bwMode="auto">
            <a:xfrm>
              <a:off x="2891996" y="4074527"/>
              <a:ext cx="155732" cy="155574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FFFFFF"/>
                </a:solidFill>
                <a:ea typeface="MS PGothic" charset="0"/>
              </a:endParaRPr>
            </a:p>
          </p:txBody>
        </p:sp>
        <p:sp>
          <p:nvSpPr>
            <p:cNvPr id="164" name="Line 21"/>
            <p:cNvSpPr>
              <a:spLocks noChangeShapeType="1"/>
            </p:cNvSpPr>
            <p:nvPr/>
          </p:nvSpPr>
          <p:spPr bwMode="auto">
            <a:xfrm>
              <a:off x="2691768" y="4152313"/>
              <a:ext cx="626108" cy="0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" name="Line 22"/>
            <p:cNvSpPr>
              <a:spLocks noChangeShapeType="1"/>
            </p:cNvSpPr>
            <p:nvPr/>
          </p:nvSpPr>
          <p:spPr bwMode="auto">
            <a:xfrm>
              <a:off x="2688590" y="4072939"/>
              <a:ext cx="0" cy="147637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" name="Line 23"/>
            <p:cNvSpPr>
              <a:spLocks noChangeShapeType="1"/>
            </p:cNvSpPr>
            <p:nvPr/>
          </p:nvSpPr>
          <p:spPr bwMode="auto">
            <a:xfrm>
              <a:off x="3311520" y="4072939"/>
              <a:ext cx="0" cy="147637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5889625" y="1609725"/>
            <a:ext cx="7000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/>
              <a:t>p=0.0001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889625" y="1793875"/>
            <a:ext cx="5635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/>
              <a:t>p=0.41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889625" y="2143125"/>
            <a:ext cx="5635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/>
              <a:t>p=0.12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5889625" y="2574925"/>
            <a:ext cx="6318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/>
              <a:t>p=0.012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889625" y="2959100"/>
            <a:ext cx="5635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/>
              <a:t>p=0.10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889625" y="3144838"/>
            <a:ext cx="5635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/>
              <a:t>p=0.08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5889625" y="3505200"/>
            <a:ext cx="6318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/>
              <a:t>p=0.036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5889625" y="3903663"/>
            <a:ext cx="563563" cy="252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/>
              <a:t>p=0.34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89625" y="4087813"/>
            <a:ext cx="6318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/>
              <a:t>p=0.004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889625" y="4435475"/>
            <a:ext cx="5635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/>
              <a:t>p=0.72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5889625" y="4867275"/>
            <a:ext cx="7000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/>
              <a:t>p&lt;0.0001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5889625" y="5251450"/>
            <a:ext cx="7000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/>
              <a:t>p=0.0002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5889625" y="5438775"/>
            <a:ext cx="7000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/>
              <a:t>p&lt;0.0001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5889625" y="5797550"/>
            <a:ext cx="6318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50" dirty="0"/>
              <a:t>p=0.029</a:t>
            </a:r>
          </a:p>
        </p:txBody>
      </p:sp>
      <p:sp>
        <p:nvSpPr>
          <p:cNvPr id="22649" name="Text Box 36"/>
          <p:cNvSpPr txBox="1">
            <a:spLocks noChangeArrowheads="1"/>
          </p:cNvSpPr>
          <p:nvPr/>
        </p:nvSpPr>
        <p:spPr bwMode="auto">
          <a:xfrm>
            <a:off x="5405438" y="6067365"/>
            <a:ext cx="3738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 algn="r"/>
            <a:r>
              <a:rPr lang="en-GB" sz="1000">
                <a:solidFill>
                  <a:srgbClr val="000000"/>
                </a:solidFill>
                <a:latin typeface="Arial" charset="0"/>
                <a:ea typeface="MS PGothic" charset="0"/>
              </a:rPr>
              <a:t>Ruff CT et al. Lancet 2013; doi: 10.1016/S0140-6736(13)62343-0</a:t>
            </a:r>
            <a:endParaRPr lang="en-US" sz="1000">
              <a:solidFill>
                <a:srgbClr val="00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22650" name="Rectangle 111"/>
          <p:cNvSpPr>
            <a:spLocks noChangeArrowheads="1"/>
          </p:cNvSpPr>
          <p:nvPr/>
        </p:nvSpPr>
        <p:spPr bwMode="auto">
          <a:xfrm>
            <a:off x="7019925" y="0"/>
            <a:ext cx="2124075" cy="307975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Ruff CT et al. Lancet 2013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818802" y="6507163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>
          <a:xfrm>
            <a:off x="460375" y="384875"/>
            <a:ext cx="8229600" cy="381044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latin typeface="Arial"/>
                <a:cs typeface="Arial"/>
              </a:rPr>
              <a:t>HEMORRAGIES INTRACRANIENNES </a:t>
            </a:r>
            <a:br>
              <a:rPr lang="fr-FR" sz="3200" b="1" dirty="0" smtClean="0">
                <a:latin typeface="Arial"/>
                <a:cs typeface="Arial"/>
              </a:rPr>
            </a:br>
            <a:r>
              <a:rPr lang="fr-FR" sz="3200" b="1" dirty="0" smtClean="0">
                <a:latin typeface="Arial"/>
                <a:cs typeface="Arial"/>
              </a:rPr>
              <a:t>et SUJET AGE</a:t>
            </a:r>
            <a:endParaRPr lang="fr-FR" sz="3200" b="1" dirty="0">
              <a:latin typeface="Arial"/>
              <a:cs typeface="Arial"/>
            </a:endParaRPr>
          </a:p>
        </p:txBody>
      </p:sp>
      <p:pic>
        <p:nvPicPr>
          <p:cNvPr id="23554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6963"/>
            <a:ext cx="9144000" cy="520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00970" y="6503827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00970" y="6319161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35184" y="188706"/>
            <a:ext cx="69650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"/>
                <a:cs typeface="Arial"/>
              </a:rPr>
              <a:t>QUE RETENIR DE CES ETUDES ?</a:t>
            </a:r>
            <a:endParaRPr lang="fr-FR" sz="3200" b="1" dirty="0">
              <a:latin typeface="Arial"/>
              <a:cs typeface="Arial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388" y="1105803"/>
            <a:ext cx="8713787" cy="464808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just" defTabSz="914400">
              <a:spcBef>
                <a:spcPct val="20000"/>
              </a:spcBef>
              <a:buSzPct val="95000"/>
              <a:buFont typeface="Arial"/>
              <a:buChar char="•"/>
              <a:defRPr/>
            </a:pPr>
            <a:r>
              <a:rPr lang="fr-FR" dirty="0" smtClean="0">
                <a:latin typeface="Arial"/>
                <a:cs typeface="Arial"/>
              </a:rPr>
              <a:t>Grand nombre de patients âgés inclus : </a:t>
            </a:r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&gt; 20 000 de plus de 75 ans</a:t>
            </a:r>
            <a:endParaRPr lang="fr-FR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74320" indent="-274320" algn="just" defTabSz="914400">
              <a:spcBef>
                <a:spcPct val="20000"/>
              </a:spcBef>
              <a:buSzPct val="95000"/>
              <a:defRPr/>
            </a:pPr>
            <a:endParaRPr lang="fr-FR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74320" lvl="0" indent="-274320" algn="just" defTabSz="914400">
              <a:spcBef>
                <a:spcPct val="20000"/>
              </a:spcBef>
              <a:buSzPct val="95000"/>
              <a:buFont typeface="Arial"/>
              <a:buChar char="•"/>
              <a:defRPr/>
            </a:pPr>
            <a:r>
              <a:rPr lang="fr-FR" b="1" dirty="0" smtClean="0">
                <a:latin typeface="Arial"/>
                <a:cs typeface="Arial"/>
              </a:rPr>
              <a:t>NACO</a:t>
            </a:r>
            <a:r>
              <a:rPr lang="fr-FR" dirty="0" smtClean="0">
                <a:latin typeface="Arial"/>
                <a:cs typeface="Arial"/>
              </a:rPr>
              <a:t>: </a:t>
            </a:r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aussi bien </a:t>
            </a: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ou</a:t>
            </a:r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 un peu mieux que les AVK </a:t>
            </a:r>
            <a:r>
              <a:rPr lang="fr-FR" dirty="0" smtClean="0">
                <a:latin typeface="Arial"/>
                <a:cs typeface="Arial"/>
              </a:rPr>
              <a:t>sur le critère primaire </a:t>
            </a:r>
            <a:r>
              <a:rPr lang="fr-FR" sz="1600" dirty="0" smtClean="0">
                <a:latin typeface="Arial"/>
                <a:cs typeface="Arial"/>
              </a:rPr>
              <a:t>(prévention AVC et ATE systémique dans la FANV)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/>
              <a:buChar char="•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NACO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lang="fr-FR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moins de saignements majeurs ou graves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surtout moins d’hémorragies intra crânienne</a:t>
            </a:r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s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(moins 47 à 54 %)</a:t>
            </a: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/>
              <a:buChar char="•"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/>
              <a:buChar char="•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NACO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surcroit de 20% d’hémorragies digestives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/>
              <a:buChar char="•"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/>
              <a:buChar char="•"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Fonction rénale :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42 à 49 % des patients avec Cl. Cockcroft de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50-80 ml/mn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/>
              <a:buChar char="•"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Prés de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35 à 40% des patients prenaient aussi de l’Aspirine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918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61214" y="6319161"/>
            <a:ext cx="3221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27337" y="481094"/>
            <a:ext cx="74267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"/>
                <a:cs typeface="Arial"/>
              </a:rPr>
              <a:t>SURVEILLANCE DES NACO</a:t>
            </a:r>
            <a:endParaRPr lang="fr-FR" sz="3200" b="1" dirty="0">
              <a:latin typeface="Arial"/>
              <a:cs typeface="Arial"/>
            </a:endParaRPr>
          </a:p>
        </p:txBody>
      </p:sp>
      <p:sp>
        <p:nvSpPr>
          <p:cNvPr id="4" name="ZoneTexte 5"/>
          <p:cNvSpPr txBox="1">
            <a:spLocks noChangeArrowheads="1"/>
          </p:cNvSpPr>
          <p:nvPr/>
        </p:nvSpPr>
        <p:spPr bwMode="auto">
          <a:xfrm>
            <a:off x="381000" y="1364672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fr-FR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Pas de </a:t>
            </a:r>
            <a:r>
              <a:rPr lang="fr-FR" b="1" dirty="0">
                <a:solidFill>
                  <a:srgbClr val="FF6600"/>
                </a:solidFill>
                <a:latin typeface="Arial"/>
                <a:cs typeface="Arial"/>
              </a:rPr>
              <a:t>test de surveillance</a:t>
            </a:r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 en routine +++ </a:t>
            </a:r>
            <a:r>
              <a:rPr lang="fr-FR" dirty="0" smtClean="0">
                <a:latin typeface="Arial"/>
                <a:cs typeface="Arial"/>
              </a:rPr>
              <a:t>(grande </a:t>
            </a:r>
            <a:r>
              <a:rPr lang="fr-FR" dirty="0">
                <a:latin typeface="Arial"/>
                <a:cs typeface="Arial"/>
              </a:rPr>
              <a:t>variabilité et</a:t>
            </a:r>
            <a:r>
              <a:rPr lang="fr-FR" dirty="0" smtClean="0">
                <a:latin typeface="Arial"/>
                <a:cs typeface="Arial"/>
              </a:rPr>
              <a:t> fluctuation</a:t>
            </a:r>
          </a:p>
          <a:p>
            <a:pP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   </a:t>
            </a:r>
            <a:r>
              <a:rPr lang="fr-FR" dirty="0">
                <a:latin typeface="Arial"/>
                <a:cs typeface="Arial"/>
              </a:rPr>
              <a:t>des tests et des moments de </a:t>
            </a:r>
            <a:r>
              <a:rPr lang="fr-FR" dirty="0" smtClean="0">
                <a:latin typeface="Arial"/>
                <a:cs typeface="Arial"/>
              </a:rPr>
              <a:t>prélèvements )</a:t>
            </a:r>
          </a:p>
          <a:p>
            <a:pPr>
              <a:buFont typeface="Arial"/>
              <a:buChar char="•"/>
            </a:pPr>
            <a:endParaRPr lang="fr-FR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fr-FR" b="1" dirty="0" smtClean="0">
                <a:solidFill>
                  <a:schemeClr val="accent5"/>
                </a:solidFill>
                <a:latin typeface="Arial"/>
                <a:cs typeface="Arial"/>
              </a:rPr>
              <a:t> </a:t>
            </a:r>
            <a:r>
              <a:rPr lang="fr-FR" b="1" dirty="0" err="1" smtClean="0">
                <a:solidFill>
                  <a:srgbClr val="FF6600"/>
                </a:solidFill>
                <a:latin typeface="Arial"/>
                <a:cs typeface="Arial"/>
              </a:rPr>
              <a:t>Hemoclot</a:t>
            </a:r>
            <a:r>
              <a:rPr lang="fr-FR" dirty="0" smtClean="0">
                <a:latin typeface="Arial"/>
                <a:cs typeface="Arial"/>
              </a:rPr>
              <a:t> : test </a:t>
            </a:r>
            <a:r>
              <a:rPr lang="fr-FR" dirty="0">
                <a:latin typeface="Arial"/>
                <a:cs typeface="Arial"/>
              </a:rPr>
              <a:t>calibré et dilué d’inhibition de la thrombine pour le </a:t>
            </a:r>
            <a:r>
              <a:rPr lang="fr-FR" dirty="0" err="1" smtClean="0">
                <a:latin typeface="Arial"/>
                <a:cs typeface="Arial"/>
              </a:rPr>
              <a:t>Dabigatran</a:t>
            </a:r>
            <a:endParaRPr lang="fr-FR" dirty="0" smtClean="0">
              <a:latin typeface="Arial"/>
              <a:cs typeface="Arial"/>
            </a:endParaRPr>
          </a:p>
          <a:p>
            <a:r>
              <a:rPr lang="fr-FR" dirty="0" smtClean="0">
                <a:latin typeface="Arial"/>
                <a:cs typeface="Arial"/>
              </a:rPr>
              <a:t>                      mais PAS </a:t>
            </a:r>
            <a:r>
              <a:rPr lang="fr-FR" dirty="0">
                <a:latin typeface="Arial"/>
                <a:cs typeface="Arial"/>
              </a:rPr>
              <a:t>EN </a:t>
            </a:r>
            <a:r>
              <a:rPr lang="fr-FR" dirty="0" smtClean="0">
                <a:latin typeface="Arial"/>
                <a:cs typeface="Arial"/>
              </a:rPr>
              <a:t>ROUTINE)</a:t>
            </a:r>
          </a:p>
          <a:p>
            <a:endParaRPr lang="fr-FR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 TCA</a:t>
            </a:r>
            <a:r>
              <a:rPr lang="fr-FR" dirty="0">
                <a:latin typeface="Arial"/>
                <a:cs typeface="Arial"/>
              </a:rPr>
              <a:t>,</a:t>
            </a:r>
            <a:r>
              <a:rPr lang="fr-FR" dirty="0" smtClean="0">
                <a:latin typeface="Arial"/>
                <a:cs typeface="Arial"/>
              </a:rPr>
              <a:t> TT </a:t>
            </a:r>
            <a:r>
              <a:rPr lang="fr-FR" dirty="0">
                <a:latin typeface="Arial"/>
                <a:cs typeface="Arial"/>
              </a:rPr>
              <a:t>ou</a:t>
            </a:r>
            <a:r>
              <a:rPr lang="fr-FR" dirty="0" smtClean="0">
                <a:latin typeface="Arial"/>
                <a:cs typeface="Arial"/>
              </a:rPr>
              <a:t> ECT seulement dans des situations </a:t>
            </a:r>
            <a:r>
              <a:rPr lang="fr-FR" dirty="0">
                <a:latin typeface="Arial"/>
                <a:cs typeface="Arial"/>
              </a:rPr>
              <a:t>particulières: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 Si suspicion </a:t>
            </a:r>
            <a:r>
              <a:rPr lang="fr-FR" dirty="0">
                <a:latin typeface="Arial"/>
                <a:cs typeface="Arial"/>
              </a:rPr>
              <a:t>de risque de surdosage </a:t>
            </a:r>
            <a:endParaRPr lang="fr-FR" dirty="0" smtClean="0">
              <a:latin typeface="Arial"/>
              <a:cs typeface="Arial"/>
            </a:endParaRPr>
          </a:p>
          <a:p>
            <a:pPr lvl="1"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 Si intervention </a:t>
            </a:r>
            <a:r>
              <a:rPr lang="fr-FR" dirty="0">
                <a:latin typeface="Arial"/>
                <a:cs typeface="Arial"/>
              </a:rPr>
              <a:t>urgente ne permettant pas un délai d’arrêt suffisant pour le risque hémorragique </a:t>
            </a:r>
          </a:p>
          <a:p>
            <a:pPr>
              <a:buFont typeface="Arial"/>
              <a:buChar char="•"/>
            </a:pPr>
            <a:endParaRPr lang="fr-FR" dirty="0" smtClean="0">
              <a:latin typeface="Arial"/>
              <a:cs typeface="Arial"/>
            </a:endParaRPr>
          </a:p>
          <a:p>
            <a:endParaRPr lang="fr-FR" dirty="0"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337" y="4764870"/>
            <a:ext cx="773464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IL NE FAUT PLUS MESURER le TP ou l’ INR SOUS NACO</a:t>
            </a:r>
          </a:p>
          <a:p>
            <a:pPr algn="ctr"/>
            <a:r>
              <a:rPr lang="fr-FR" b="1" dirty="0" smtClean="0">
                <a:latin typeface="Arial"/>
                <a:cs typeface="Arial"/>
              </a:rPr>
              <a:t>MAIS IL FAUT SURVEILLER LA FONCTION RENALE ( et la NFS)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26939" y="6503827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7188" y="1616477"/>
            <a:ext cx="2846387" cy="4599619"/>
          </a:xfrm>
          <a:prstGeom prst="rect">
            <a:avLst/>
          </a:prstGeom>
          <a:ln w="50800">
            <a:solidFill>
              <a:schemeClr val="accent5"/>
            </a:solidFill>
          </a:ln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fr-FR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bilan avant</a:t>
            </a:r>
            <a:r>
              <a:rPr kumimoji="0" lang="fr-FR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Bonne indication : FANV et risque associé en prévention du risque TE AVC et  systémiques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Bilan biologique</a:t>
            </a:r>
          </a:p>
          <a:p>
            <a:pPr marL="640080" marR="0" lvl="1" indent="-2468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Poids , Taille</a:t>
            </a:r>
          </a:p>
          <a:p>
            <a:pPr marL="640080" marR="0" lvl="1" indent="-2468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NFS</a:t>
            </a:r>
          </a:p>
          <a:p>
            <a:pPr marL="640080" marR="0" lvl="1" indent="-2468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Bilan hépatique </a:t>
            </a: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Transa</a:t>
            </a: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TP INR </a:t>
            </a:r>
            <a:r>
              <a:rPr lang="fr-FR" sz="1400" b="1" dirty="0" smtClean="0">
                <a:latin typeface="Arial"/>
                <a:cs typeface="Arial"/>
              </a:rPr>
              <a:t>de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</a:t>
            </a:r>
          </a:p>
          <a:p>
            <a:pPr marL="640080" marR="0" lvl="1" indent="-2468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1400" b="1" dirty="0" smtClean="0">
                <a:latin typeface="Arial"/>
                <a:cs typeface="Arial"/>
              </a:rPr>
              <a:t>F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onction rénale avec Cockcroft </a:t>
            </a:r>
          </a:p>
          <a:p>
            <a:pPr marL="640080" marR="0" lvl="1" indent="-2468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Vérifier </a:t>
            </a:r>
            <a:r>
              <a:rPr lang="fr-FR" sz="1400" dirty="0" smtClean="0">
                <a:latin typeface="Arial"/>
                <a:cs typeface="Arial"/>
              </a:rPr>
              <a:t>si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interactions</a:t>
            </a:r>
          </a:p>
          <a:p>
            <a:pPr marL="640080" marR="0" lvl="1" indent="-2468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DABI : 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Verapamil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Amiodarone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Pour tous : </a:t>
            </a:r>
          </a:p>
          <a:p>
            <a:pPr marL="914400" marR="0" lvl="2" indent="-2468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Inhibiteurs de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P-gp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ou du cytochrome P450</a:t>
            </a:r>
            <a:endParaRPr kumimoji="0" lang="fr-FR" sz="1400" b="1" i="1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Arial"/>
              <a:sym typeface="Wingding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98850" y="1616476"/>
            <a:ext cx="2470150" cy="4599619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  <p:txBody>
          <a:bodyPr lIns="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fr-FR" sz="1600" b="1" u="sng" dirty="0">
                <a:solidFill>
                  <a:srgbClr val="FF6600"/>
                </a:solidFill>
                <a:latin typeface="Arial"/>
                <a:cs typeface="Arial"/>
              </a:rPr>
              <a:t>Le bilan après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fr-FR" sz="1400" b="1" dirty="0" smtClean="0">
              <a:latin typeface="Arial"/>
              <a:cs typeface="Arial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1400" dirty="0" smtClean="0">
                <a:latin typeface="Arial"/>
                <a:cs typeface="Arial"/>
              </a:rPr>
              <a:t>Pas de bio en routine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fr-FR" sz="1400" dirty="0">
              <a:latin typeface="Arial"/>
              <a:cs typeface="Arial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1400" b="1" dirty="0">
                <a:latin typeface="Arial"/>
                <a:cs typeface="Arial"/>
              </a:rPr>
              <a:t>Suivi</a:t>
            </a:r>
            <a:r>
              <a:rPr lang="fr-FR" sz="1400" b="1" dirty="0" smtClean="0">
                <a:latin typeface="Arial"/>
                <a:cs typeface="Arial"/>
              </a:rPr>
              <a:t> du Cockcroft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AB0932"/>
              </a:buClr>
              <a:buFontTx/>
              <a:buChar char="–"/>
            </a:pPr>
            <a:r>
              <a:rPr lang="fr-FR" sz="1400" b="1" dirty="0" smtClean="0">
                <a:latin typeface="Arial"/>
                <a:cs typeface="Arial"/>
              </a:rPr>
              <a:t>3 </a:t>
            </a:r>
            <a:r>
              <a:rPr lang="fr-FR" sz="1400" b="1" dirty="0">
                <a:latin typeface="Arial"/>
                <a:cs typeface="Arial"/>
              </a:rPr>
              <a:t>à 4 fois par an </a:t>
            </a:r>
            <a:endParaRPr lang="fr-FR" sz="1400" b="1" dirty="0" smtClean="0">
              <a:latin typeface="Arial"/>
              <a:cs typeface="Arial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AB0932"/>
              </a:buClr>
              <a:buFontTx/>
              <a:buChar char="–"/>
            </a:pPr>
            <a:r>
              <a:rPr lang="fr-FR" sz="1400" b="1" dirty="0" smtClean="0">
                <a:latin typeface="Arial"/>
                <a:cs typeface="Arial"/>
              </a:rPr>
              <a:t>Selon  </a:t>
            </a:r>
            <a:r>
              <a:rPr lang="fr-FR" sz="1400" b="1" dirty="0">
                <a:latin typeface="Arial"/>
                <a:cs typeface="Arial"/>
              </a:rPr>
              <a:t>clinique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fr-FR" sz="1400" dirty="0" smtClean="0">
              <a:latin typeface="Arial"/>
              <a:cs typeface="Arial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1400" b="1" dirty="0" smtClean="0">
                <a:latin typeface="Arial"/>
                <a:cs typeface="Arial"/>
              </a:rPr>
              <a:t>NFS  </a:t>
            </a:r>
            <a:r>
              <a:rPr lang="fr-FR" sz="1400" b="1" dirty="0">
                <a:latin typeface="Arial"/>
                <a:cs typeface="Arial"/>
              </a:rPr>
              <a:t>2 fois par </a:t>
            </a:r>
            <a:r>
              <a:rPr lang="fr-FR" sz="1400" b="1" dirty="0" smtClean="0">
                <a:latin typeface="Arial"/>
                <a:cs typeface="Arial"/>
              </a:rPr>
              <a:t>an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fr-FR" sz="1400" dirty="0">
              <a:latin typeface="Arial"/>
              <a:cs typeface="Arial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1400" dirty="0">
                <a:latin typeface="Arial"/>
                <a:cs typeface="Arial"/>
              </a:rPr>
              <a:t>Pour  </a:t>
            </a:r>
            <a:r>
              <a:rPr lang="fr-FR" sz="1400" dirty="0" smtClean="0">
                <a:latin typeface="Arial"/>
                <a:cs typeface="Arial"/>
              </a:rPr>
              <a:t>tous </a:t>
            </a:r>
            <a:r>
              <a:rPr lang="fr-FR" sz="1400" dirty="0">
                <a:latin typeface="Arial"/>
                <a:cs typeface="Arial"/>
              </a:rPr>
              <a:t>:  contrôle si changement de statut </a:t>
            </a:r>
            <a:r>
              <a:rPr lang="fr-FR" sz="1400" dirty="0" smtClean="0">
                <a:latin typeface="Arial"/>
                <a:cs typeface="Arial"/>
              </a:rPr>
              <a:t>clinique </a:t>
            </a:r>
            <a:r>
              <a:rPr lang="fr-FR" sz="1400" dirty="0">
                <a:latin typeface="Arial"/>
                <a:cs typeface="Arial"/>
              </a:rPr>
              <a:t>( fièvre, diarrhée, perte de poids, troubles mnésiques.)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61100" y="1616475"/>
            <a:ext cx="2492375" cy="4599621"/>
          </a:xfrm>
          <a:prstGeom prst="rect">
            <a:avLst/>
          </a:prstGeom>
          <a:noFill/>
          <a:ln w="50800">
            <a:solidFill>
              <a:schemeClr val="accent3"/>
            </a:solidFill>
            <a:miter lim="800000"/>
            <a:headEnd/>
            <a:tailEnd/>
          </a:ln>
        </p:spPr>
        <p:txBody>
          <a:bodyPr lIns="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fr-FR" sz="1800" b="1" u="sng" dirty="0">
                <a:solidFill>
                  <a:schemeClr val="accent3"/>
                </a:solidFill>
                <a:latin typeface="Arial"/>
                <a:cs typeface="Arial"/>
              </a:rPr>
              <a:t>Le bilan en urgence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fr-FR" sz="2000" b="1" dirty="0" smtClean="0">
              <a:latin typeface="Arial"/>
              <a:cs typeface="Arial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1400" dirty="0" smtClean="0">
                <a:latin typeface="Arial"/>
                <a:cs typeface="Arial"/>
              </a:rPr>
              <a:t>Dans </a:t>
            </a:r>
            <a:r>
              <a:rPr lang="fr-FR" sz="1400" b="1" dirty="0" smtClean="0">
                <a:latin typeface="Arial"/>
                <a:cs typeface="Arial"/>
              </a:rPr>
              <a:t>3 </a:t>
            </a:r>
            <a:r>
              <a:rPr lang="fr-FR" sz="1400" b="1" dirty="0">
                <a:latin typeface="Arial"/>
                <a:cs typeface="Arial"/>
              </a:rPr>
              <a:t>situations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AB0932"/>
              </a:buClr>
              <a:buFontTx/>
              <a:buChar char="–"/>
            </a:pPr>
            <a:r>
              <a:rPr lang="fr-FR" sz="1400" b="1" dirty="0">
                <a:latin typeface="Arial"/>
                <a:cs typeface="Arial"/>
              </a:rPr>
              <a:t>Chirurgie urgente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AB0932"/>
              </a:buClr>
              <a:buFontTx/>
              <a:buChar char="–"/>
            </a:pPr>
            <a:r>
              <a:rPr lang="fr-FR" sz="1400" b="1" dirty="0">
                <a:latin typeface="Arial"/>
                <a:cs typeface="Arial"/>
              </a:rPr>
              <a:t>Saignement</a:t>
            </a:r>
            <a:r>
              <a:rPr lang="fr-FR" sz="1400" b="1" dirty="0" smtClean="0">
                <a:latin typeface="Arial"/>
                <a:cs typeface="Arial"/>
              </a:rPr>
              <a:t> ++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AB0932"/>
              </a:buClr>
              <a:buFontTx/>
              <a:buChar char="–"/>
            </a:pPr>
            <a:r>
              <a:rPr lang="fr-FR" sz="1400" b="1" dirty="0">
                <a:latin typeface="Arial"/>
                <a:cs typeface="Arial"/>
              </a:rPr>
              <a:t>Suspicion d’interaction ou surdosage</a:t>
            </a:r>
            <a:r>
              <a:rPr lang="fr-FR" sz="1600" b="1" dirty="0">
                <a:latin typeface="Arial"/>
                <a:cs typeface="Arial"/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AB0932"/>
              </a:buClr>
            </a:pPr>
            <a:endParaRPr lang="fr-FR" sz="1600" dirty="0">
              <a:latin typeface="Arial"/>
              <a:cs typeface="Arial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fr-FR" sz="1400" dirty="0">
                <a:latin typeface="Arial"/>
                <a:cs typeface="Arial"/>
              </a:rPr>
              <a:t>Quels tests ?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AB0932"/>
              </a:buClr>
              <a:buFontTx/>
              <a:buChar char="–"/>
            </a:pPr>
            <a:r>
              <a:rPr lang="fr-FR" sz="1400" dirty="0">
                <a:latin typeface="Arial"/>
                <a:cs typeface="Arial"/>
              </a:rPr>
              <a:t>TCA et INR pour la « VPN » donc si valeur normale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AB0932"/>
              </a:buClr>
              <a:buFontTx/>
              <a:buChar char="–"/>
            </a:pPr>
            <a:r>
              <a:rPr lang="fr-FR" sz="1400" dirty="0">
                <a:latin typeface="Arial"/>
                <a:cs typeface="Arial"/>
              </a:rPr>
              <a:t>Anti </a:t>
            </a:r>
            <a:r>
              <a:rPr lang="fr-FR" sz="1400" dirty="0" err="1">
                <a:latin typeface="Arial"/>
                <a:cs typeface="Arial"/>
              </a:rPr>
              <a:t>Xa</a:t>
            </a:r>
            <a:r>
              <a:rPr lang="fr-FR" sz="1400" dirty="0">
                <a:latin typeface="Arial"/>
                <a:cs typeface="Arial"/>
              </a:rPr>
              <a:t> : Tests calibrés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AB0932"/>
              </a:buClr>
              <a:buFontTx/>
              <a:buChar char="–"/>
            </a:pPr>
            <a:r>
              <a:rPr lang="fr-FR" sz="1400" dirty="0" err="1">
                <a:latin typeface="Arial"/>
                <a:cs typeface="Arial"/>
              </a:rPr>
              <a:t>Dabi</a:t>
            </a:r>
            <a:r>
              <a:rPr lang="fr-FR" sz="1400" dirty="0">
                <a:latin typeface="Arial"/>
                <a:cs typeface="Arial"/>
              </a:rPr>
              <a:t> :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 err="1" smtClean="0">
                <a:latin typeface="Arial"/>
                <a:cs typeface="Arial"/>
              </a:rPr>
              <a:t>HemoClot</a:t>
            </a: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lang="fr-FR" sz="1400" dirty="0">
                <a:latin typeface="Arial"/>
                <a:cs typeface="Arial"/>
              </a:rPr>
              <a:t>ou</a:t>
            </a:r>
            <a:r>
              <a:rPr lang="fr-FR" sz="1400" dirty="0" smtClean="0">
                <a:latin typeface="Arial"/>
                <a:cs typeface="Arial"/>
              </a:rPr>
              <a:t> Temps d'</a:t>
            </a:r>
            <a:r>
              <a:rPr lang="fr-FR" sz="1400" dirty="0" err="1" smtClean="0">
                <a:latin typeface="Arial"/>
                <a:cs typeface="Arial"/>
              </a:rPr>
              <a:t>écarine</a:t>
            </a:r>
            <a:endParaRPr lang="fr-FR" sz="2000" dirty="0">
              <a:latin typeface="Arial"/>
              <a:cs typeface="Arial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AB0932"/>
              </a:buClr>
              <a:buFontTx/>
              <a:buChar char="–"/>
            </a:pPr>
            <a:endParaRPr lang="fr-FR" sz="1400" dirty="0">
              <a:latin typeface="Arial"/>
              <a:cs typeface="Arial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rgbClr val="AB0932"/>
              </a:buClr>
              <a:buFont typeface="Times" pitchFamily="18" charset="0"/>
              <a:buChar char="•"/>
            </a:pPr>
            <a:endParaRPr lang="fr-FR" sz="1400" dirty="0">
              <a:latin typeface="Arial"/>
              <a:cs typeface="Arial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rgbClr val="AB0932"/>
              </a:buClr>
              <a:buFont typeface="Times" pitchFamily="18" charset="0"/>
              <a:buChar char="•"/>
            </a:pPr>
            <a:endParaRPr lang="fr-FR" sz="1400" dirty="0"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1895" y="374074"/>
            <a:ext cx="73690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"/>
                <a:cs typeface="Arial"/>
              </a:rPr>
              <a:t>SURVEILLANCE DES NACO</a:t>
            </a:r>
            <a:endParaRPr lang="fr-FR" sz="3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00970" y="6319161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777875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ETUDES, REGISTRES et OBSERVATOIRES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5313" y="1244599"/>
            <a:ext cx="2228850" cy="443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599113" y="1179513"/>
            <a:ext cx="26453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rgbClr val="FF6600"/>
                </a:solidFill>
                <a:latin typeface="Arial"/>
                <a:ea typeface="+mn-ea"/>
                <a:cs typeface="Arial"/>
              </a:rPr>
              <a:t>Observatoire de surveillance de risque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FF6600"/>
                </a:solidFill>
                <a:latin typeface="Arial"/>
                <a:ea typeface="+mn-ea"/>
                <a:cs typeface="Arial"/>
              </a:rPr>
              <a:t>Dresde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Arial"/>
                <a:ea typeface="+mn-ea"/>
                <a:cs typeface="Arial"/>
              </a:rPr>
              <a:t>NACORA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Arial"/>
                <a:ea typeface="+mn-ea"/>
                <a:cs typeface="Arial"/>
              </a:rPr>
              <a:t>NACORA Switch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Arial"/>
                <a:ea typeface="+mn-ea"/>
                <a:cs typeface="Arial"/>
              </a:rPr>
              <a:t>SACHA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Arial"/>
                <a:ea typeface="+mn-ea"/>
                <a:cs typeface="Arial"/>
              </a:rPr>
              <a:t>GIHT</a:t>
            </a:r>
          </a:p>
        </p:txBody>
      </p:sp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5599113" y="3388797"/>
            <a:ext cx="30876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b="1" dirty="0">
                <a:solidFill>
                  <a:srgbClr val="FF6600"/>
                </a:solidFill>
                <a:latin typeface="Arial"/>
                <a:cs typeface="Arial"/>
              </a:rPr>
              <a:t>Observatoires de prescription</a:t>
            </a:r>
          </a:p>
          <a:p>
            <a:pPr eaLnBrk="1" hangingPunct="1">
              <a:buFont typeface="Arial" charset="0"/>
              <a:buChar char="•"/>
            </a:pPr>
            <a:r>
              <a:rPr lang="fr-FR" dirty="0">
                <a:latin typeface="Arial"/>
                <a:cs typeface="Arial"/>
              </a:rPr>
              <a:t> CACAO</a:t>
            </a:r>
            <a:endParaRPr lang="fr-FR" dirty="0" smtClean="0">
              <a:latin typeface="Arial"/>
              <a:cs typeface="Arial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latin typeface="Arial"/>
                <a:cs typeface="Arial"/>
              </a:rPr>
              <a:t> XANTUS </a:t>
            </a:r>
          </a:p>
          <a:p>
            <a:pPr eaLnBrk="1" hangingPunct="1">
              <a:buFont typeface="Arial" charset="0"/>
              <a:buChar char="•"/>
            </a:pPr>
            <a:r>
              <a:rPr lang="fr-FR" dirty="0" smtClean="0">
                <a:latin typeface="Arial"/>
                <a:cs typeface="Arial"/>
              </a:rPr>
              <a:t> MEDICARE </a:t>
            </a:r>
            <a:r>
              <a:rPr lang="fr-FR" dirty="0" err="1">
                <a:latin typeface="Arial"/>
                <a:cs typeface="Arial"/>
              </a:rPr>
              <a:t>Dabigatran</a:t>
            </a:r>
            <a:r>
              <a:rPr lang="fr-FR" dirty="0">
                <a:latin typeface="Arial"/>
                <a:cs typeface="Arial"/>
              </a:rPr>
              <a:t> </a:t>
            </a:r>
          </a:p>
          <a:p>
            <a:pPr eaLnBrk="1" hangingPunct="1">
              <a:buFont typeface="Arial" charset="0"/>
              <a:buChar char="•"/>
            </a:pPr>
            <a:endParaRPr lang="fr-FR" dirty="0">
              <a:latin typeface="Arial"/>
              <a:cs typeface="Arial"/>
            </a:endParaRPr>
          </a:p>
          <a:p>
            <a:pPr eaLnBrk="1" hangingPunct="1"/>
            <a:endParaRPr lang="fr-FR" dirty="0">
              <a:latin typeface="Arial"/>
              <a:cs typeface="Arial"/>
            </a:endParaRPr>
          </a:p>
        </p:txBody>
      </p:sp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471488" y="1111251"/>
            <a:ext cx="215106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600" b="1" dirty="0">
                <a:solidFill>
                  <a:srgbClr val="FF6600"/>
                </a:solidFill>
                <a:latin typeface="Arial"/>
                <a:cs typeface="Arial"/>
              </a:rPr>
              <a:t>Observatoire FA et registres d’essais</a:t>
            </a:r>
          </a:p>
          <a:p>
            <a:pPr eaLnBrk="1" hangingPunct="1">
              <a:buFont typeface="Arial" charset="0"/>
              <a:buChar char="•"/>
            </a:pPr>
            <a:r>
              <a:rPr lang="fr-FR" sz="1600" dirty="0">
                <a:latin typeface="Arial"/>
                <a:cs typeface="Arial"/>
              </a:rPr>
              <a:t> GARFIELD-AF</a:t>
            </a:r>
          </a:p>
          <a:p>
            <a:pPr eaLnBrk="1" hangingPunct="1">
              <a:buFont typeface="Arial" charset="0"/>
              <a:buChar char="•"/>
            </a:pPr>
            <a:r>
              <a:rPr lang="fr-FR" sz="1600" dirty="0">
                <a:latin typeface="Arial"/>
                <a:cs typeface="Arial"/>
              </a:rPr>
              <a:t> GLORIA –AF</a:t>
            </a:r>
          </a:p>
          <a:p>
            <a:pPr eaLnBrk="1" hangingPunct="1">
              <a:buFont typeface="Arial" charset="0"/>
              <a:buChar char="•"/>
            </a:pPr>
            <a:r>
              <a:rPr lang="fr-FR" sz="1600" dirty="0">
                <a:latin typeface="Arial"/>
                <a:cs typeface="Arial"/>
              </a:rPr>
              <a:t> PREFER in AF</a:t>
            </a:r>
          </a:p>
          <a:p>
            <a:pPr eaLnBrk="1" hangingPunct="1">
              <a:buFont typeface="Arial" charset="0"/>
              <a:buChar char="•"/>
            </a:pPr>
            <a:r>
              <a:rPr lang="fr-FR" sz="1600" dirty="0">
                <a:latin typeface="Arial"/>
                <a:cs typeface="Arial"/>
              </a:rPr>
              <a:t> Record AF</a:t>
            </a:r>
          </a:p>
          <a:p>
            <a:pPr eaLnBrk="1" hangingPunct="1">
              <a:buFont typeface="Arial" charset="0"/>
              <a:buChar char="•"/>
            </a:pPr>
            <a:r>
              <a:rPr lang="fr-FR" sz="1600" dirty="0">
                <a:latin typeface="Arial"/>
                <a:cs typeface="Arial"/>
              </a:rPr>
              <a:t> </a:t>
            </a:r>
            <a:r>
              <a:rPr lang="fr-FR" sz="1600" dirty="0" err="1">
                <a:latin typeface="Arial"/>
                <a:cs typeface="Arial"/>
              </a:rPr>
              <a:t>Realise</a:t>
            </a:r>
            <a:r>
              <a:rPr lang="fr-FR" sz="1600" dirty="0">
                <a:latin typeface="Arial"/>
                <a:cs typeface="Arial"/>
              </a:rPr>
              <a:t> AF 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 dirty="0">
                <a:latin typeface="Arial"/>
                <a:cs typeface="Arial"/>
              </a:rPr>
              <a:t> AFNET </a:t>
            </a:r>
          </a:p>
          <a:p>
            <a:pPr eaLnBrk="1" hangingPunct="1"/>
            <a:endParaRPr lang="fr-FR" sz="1600" dirty="0">
              <a:latin typeface="Arial"/>
              <a:cs typeface="Arial"/>
            </a:endParaRPr>
          </a:p>
          <a:p>
            <a:pPr eaLnBrk="1" hangingPunct="1"/>
            <a:endParaRPr lang="fr-FR" sz="1600" dirty="0">
              <a:latin typeface="Arial"/>
              <a:cs typeface="Arial"/>
            </a:endParaRPr>
          </a:p>
          <a:p>
            <a:pPr eaLnBrk="1" hangingPunct="1"/>
            <a:endParaRPr lang="fr-FR" sz="1600" dirty="0">
              <a:latin typeface="Arial"/>
              <a:cs typeface="Arial"/>
            </a:endParaRPr>
          </a:p>
          <a:p>
            <a:pPr eaLnBrk="1" hangingPunct="1"/>
            <a:r>
              <a:rPr lang="fr-FR" sz="1600" dirty="0">
                <a:latin typeface="Arial"/>
                <a:cs typeface="Arial"/>
              </a:rPr>
              <a:t> </a:t>
            </a:r>
          </a:p>
          <a:p>
            <a:pPr eaLnBrk="1" hangingPunct="1"/>
            <a:endParaRPr lang="fr-FR" sz="1600" dirty="0">
              <a:latin typeface="Arial"/>
              <a:cs typeface="Arial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3272394"/>
            <a:ext cx="2374900" cy="252095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fr-FR" alt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Observatoire </a:t>
            </a:r>
            <a:r>
              <a:rPr kumimoji="0" lang="fr-FR" alt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NOACs</a:t>
            </a:r>
            <a:r>
              <a:rPr kumimoji="0" lang="fr-FR" alt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alt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Paul Coverdell National Acute Stroke Registry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alt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Central Registry of the German Competence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599113" y="5420122"/>
            <a:ext cx="308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Arial"/>
                <a:cs typeface="Arial"/>
              </a:rPr>
              <a:t>VRAIE VIE….</a:t>
            </a:r>
            <a:endParaRPr lang="fr-FR" sz="24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00970" y="6319161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07848" y="2159000"/>
            <a:ext cx="8382000" cy="34925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Arial"/>
              <a:buChar char="•"/>
              <a:tabLst/>
              <a:defRPr/>
            </a:pPr>
            <a:r>
              <a:rPr kumimoji="0" lang="fr-FR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Intérêts financiers : aucun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Arial"/>
              <a:buChar char="•"/>
              <a:tabLst/>
              <a:defRPr/>
            </a:pPr>
            <a:r>
              <a:rPr kumimoji="0" lang="fr-FR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Liens durables ou permanents </a:t>
            </a:r>
          </a:p>
          <a:p>
            <a:pPr marL="640080" marR="0" lvl="1" indent="-2468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fr-FR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Intervenant pour les laboratoires BMS Pfizer, Bayer Pharma,  Boehringer Ingelheim, Novartis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Arial"/>
              <a:buChar char="•"/>
              <a:tabLst/>
              <a:defRPr/>
            </a:pPr>
            <a:r>
              <a:rPr kumimoji="0" lang="fr-FR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Interventions ponctuelles </a:t>
            </a:r>
          </a:p>
          <a:p>
            <a:pPr marL="640080" marR="0" lvl="1" indent="-2468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fr-FR" sz="2000" dirty="0" smtClean="0">
                <a:latin typeface="Arial"/>
                <a:cs typeface="Arial"/>
              </a:rPr>
              <a:t>- </a:t>
            </a:r>
            <a:r>
              <a:rPr kumimoji="0" lang="fr-FR" sz="20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Actions de formations et intervenant pour des associations de formation continue dans le cadre du DPC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Arial"/>
              <a:buChar char="•"/>
              <a:tabLst/>
              <a:defRPr/>
            </a:pPr>
            <a:endParaRPr kumimoji="0" lang="fr-FR" sz="20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5000"/>
              <a:buFont typeface="Arial"/>
              <a:buChar char="•"/>
              <a:tabLst/>
              <a:defRPr/>
            </a:pP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646176" y="1212813"/>
            <a:ext cx="7851648" cy="715818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latin typeface="Arial"/>
                <a:cs typeface="Arial"/>
              </a:rPr>
              <a:t>CONFLITS D’INTERETS</a:t>
            </a:r>
            <a:br>
              <a:rPr lang="fr-FR" sz="3200" b="1" dirty="0" smtClean="0">
                <a:latin typeface="Arial"/>
                <a:cs typeface="Arial"/>
              </a:rPr>
            </a:br>
            <a:endParaRPr lang="fr-FR" sz="3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>
          <a:xfrm>
            <a:off x="1187450" y="806450"/>
            <a:ext cx="7097713" cy="631825"/>
          </a:xfrm>
        </p:spPr>
        <p:txBody>
          <a:bodyPr>
            <a:noAutofit/>
          </a:bodyPr>
          <a:lstStyle/>
          <a:p>
            <a:pPr algn="ctr"/>
            <a:r>
              <a:rPr lang="fr-FR" sz="1800" b="1" dirty="0">
                <a:solidFill>
                  <a:srgbClr val="000000"/>
                </a:solidFill>
                <a:latin typeface="Arial"/>
                <a:cs typeface="Arial"/>
              </a:rPr>
              <a:t>Surveillance des anticoagulants oraux</a:t>
            </a:r>
            <a:r>
              <a:rPr lang="fr-FR" sz="1800" b="1" dirty="0">
                <a:solidFill>
                  <a:srgbClr val="0000FF"/>
                </a:solidFill>
                <a:latin typeface="Arial"/>
                <a:cs typeface="Arial"/>
              </a:rPr>
              <a:t/>
            </a:r>
            <a:br>
              <a:rPr lang="fr-FR" sz="1800" b="1" dirty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fr-FR" sz="1800" b="1" dirty="0">
                <a:latin typeface="Arial"/>
                <a:cs typeface="Arial"/>
              </a:rPr>
              <a:t>Etudes</a:t>
            </a:r>
            <a:r>
              <a:rPr lang="fr-FR" sz="1800" b="1" dirty="0">
                <a:solidFill>
                  <a:srgbClr val="0000FF"/>
                </a:solidFill>
                <a:latin typeface="Arial"/>
                <a:cs typeface="Arial"/>
              </a:rPr>
              <a:t> NACORA(1)  et NACORA Switch (2</a:t>
            </a:r>
            <a:r>
              <a:rPr lang="fr-FR" sz="18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37893" name="Rectangle 2"/>
          <p:cNvSpPr>
            <a:spLocks noChangeArrowheads="1"/>
          </p:cNvSpPr>
          <p:nvPr/>
        </p:nvSpPr>
        <p:spPr bwMode="auto">
          <a:xfrm>
            <a:off x="217488" y="1770428"/>
            <a:ext cx="86979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buFont typeface="Arial"/>
              <a:buChar char="•"/>
            </a:pPr>
            <a:endParaRPr lang="fr-FR" dirty="0" smtClean="0">
              <a:latin typeface="Arial"/>
              <a:cs typeface="Arial"/>
            </a:endParaRPr>
          </a:p>
          <a:p>
            <a:pPr algn="just" eaLnBrk="1" hangingPunct="1">
              <a:buFont typeface="Arial"/>
              <a:buChar char="•"/>
            </a:pPr>
            <a:r>
              <a:rPr lang="fr-FR" b="1" dirty="0" smtClean="0">
                <a:latin typeface="Arial"/>
                <a:cs typeface="Arial"/>
              </a:rPr>
              <a:t>   Résultats</a:t>
            </a:r>
            <a:r>
              <a:rPr lang="fr-FR" dirty="0" smtClean="0">
                <a:latin typeface="Arial"/>
                <a:cs typeface="Arial"/>
              </a:rPr>
              <a:t>: </a:t>
            </a:r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pas d’augmentation du risque d’événement hémorragique sévère</a:t>
            </a:r>
          </a:p>
          <a:p>
            <a:pPr algn="just" eaLnBrk="1" hangingPunct="1"/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                      avec les AOD</a:t>
            </a:r>
            <a:r>
              <a:rPr lang="fr-FR" b="1" baseline="30000" dirty="0" smtClean="0">
                <a:solidFill>
                  <a:srgbClr val="FF6600"/>
                </a:solidFill>
                <a:latin typeface="Arial"/>
                <a:cs typeface="Arial"/>
              </a:rPr>
              <a:t>1</a:t>
            </a:r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fr-FR" dirty="0" smtClean="0">
                <a:latin typeface="Arial"/>
                <a:cs typeface="Arial"/>
              </a:rPr>
              <a:t>comparés au TRT </a:t>
            </a:r>
            <a:r>
              <a:rPr lang="fr-FR" dirty="0">
                <a:latin typeface="Arial"/>
                <a:cs typeface="Arial"/>
              </a:rPr>
              <a:t>de </a:t>
            </a:r>
            <a:r>
              <a:rPr lang="fr-FR" dirty="0" smtClean="0">
                <a:latin typeface="Arial"/>
                <a:cs typeface="Arial"/>
              </a:rPr>
              <a:t>référence (</a:t>
            </a:r>
            <a:r>
              <a:rPr lang="fr-FR" dirty="0">
                <a:latin typeface="Arial"/>
                <a:cs typeface="Arial"/>
              </a:rPr>
              <a:t>AVK</a:t>
            </a:r>
            <a:r>
              <a:rPr lang="fr-FR" dirty="0" smtClean="0">
                <a:latin typeface="Arial"/>
                <a:cs typeface="Arial"/>
              </a:rPr>
              <a:t>)</a:t>
            </a:r>
          </a:p>
          <a:p>
            <a:pPr eaLnBrk="1" hangingPunct="1">
              <a:buFont typeface="Arial"/>
              <a:buChar char="•"/>
            </a:pPr>
            <a:endParaRPr lang="fr-FR" dirty="0" smtClean="0">
              <a:latin typeface="Arial"/>
              <a:cs typeface="Arial"/>
            </a:endParaRPr>
          </a:p>
          <a:p>
            <a:pPr eaLnBrk="1" hangingPunct="1">
              <a:buFont typeface="Arial"/>
              <a:buChar char="•"/>
            </a:pPr>
            <a:r>
              <a:rPr lang="fr-FR" dirty="0" smtClean="0">
                <a:solidFill>
                  <a:srgbClr val="FF6600"/>
                </a:solidFill>
                <a:latin typeface="Arial"/>
                <a:cs typeface="Arial"/>
              </a:rPr>
              <a:t>   </a:t>
            </a:r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Le passage </a:t>
            </a:r>
            <a:r>
              <a:rPr lang="fr-FR" b="1" dirty="0">
                <a:solidFill>
                  <a:srgbClr val="FF6600"/>
                </a:solidFill>
                <a:latin typeface="Arial"/>
                <a:cs typeface="Arial"/>
              </a:rPr>
              <a:t>d’un</a:t>
            </a:r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 AVK </a:t>
            </a:r>
            <a:r>
              <a:rPr lang="fr-FR" b="1" dirty="0">
                <a:solidFill>
                  <a:srgbClr val="FF6600"/>
                </a:solidFill>
                <a:latin typeface="Arial"/>
                <a:cs typeface="Arial"/>
              </a:rPr>
              <a:t>à un</a:t>
            </a:r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 AOD </a:t>
            </a:r>
            <a:r>
              <a:rPr lang="fr-FR" b="1" dirty="0">
                <a:solidFill>
                  <a:srgbClr val="FF6600"/>
                </a:solidFill>
                <a:latin typeface="Arial"/>
                <a:cs typeface="Arial"/>
              </a:rPr>
              <a:t>n’augmente pas le risque </a:t>
            </a:r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hémorragique</a:t>
            </a:r>
          </a:p>
          <a:p>
            <a:pPr eaLnBrk="1" hangingPunct="1"/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     sévère </a:t>
            </a:r>
            <a:endParaRPr lang="fr-FR" b="1" dirty="0">
              <a:solidFill>
                <a:srgbClr val="FF6600"/>
              </a:solidFill>
              <a:latin typeface="Arial"/>
              <a:cs typeface="Arial"/>
            </a:endParaRPr>
          </a:p>
          <a:p>
            <a:pPr eaLnBrk="1" hangingPunct="1">
              <a:buFont typeface="Arial"/>
              <a:buChar char="•"/>
            </a:pPr>
            <a:endParaRPr lang="fr-FR" dirty="0" smtClean="0">
              <a:latin typeface="Arial"/>
              <a:cs typeface="Arial"/>
            </a:endParaRPr>
          </a:p>
          <a:p>
            <a:pPr algn="just" eaLnBrk="1" hangingPunct="1"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  </a:t>
            </a:r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Pas d’augmentation </a:t>
            </a:r>
            <a:r>
              <a:rPr lang="fr-FR" b="1" dirty="0">
                <a:solidFill>
                  <a:srgbClr val="FF6600"/>
                </a:solidFill>
                <a:latin typeface="Arial"/>
                <a:cs typeface="Arial"/>
              </a:rPr>
              <a:t>du risque d’AVC ischémique, embolie systémique </a:t>
            </a:r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ou</a:t>
            </a:r>
          </a:p>
          <a:p>
            <a:pPr algn="just" eaLnBrk="1" hangingPunct="1"/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   </a:t>
            </a:r>
            <a:r>
              <a:rPr lang="fr-FR" b="1" dirty="0">
                <a:solidFill>
                  <a:srgbClr val="FF6600"/>
                </a:solidFill>
                <a:latin typeface="Arial"/>
                <a:cs typeface="Arial"/>
              </a:rPr>
              <a:t>d’infarctus du myocarde avec les AOD comparés aux </a:t>
            </a:r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AVK</a:t>
            </a:r>
          </a:p>
          <a:p>
            <a:pPr eaLnBrk="1" hangingPunct="1">
              <a:buFont typeface="Arial"/>
              <a:buChar char="•"/>
            </a:pPr>
            <a:endParaRPr lang="fr-FR" dirty="0" smtClean="0">
              <a:latin typeface="Arial"/>
              <a:cs typeface="Arial"/>
            </a:endParaRPr>
          </a:p>
          <a:p>
            <a:pPr eaLnBrk="1" hangingPunct="1">
              <a:buFont typeface="Arial"/>
              <a:buChar char="•"/>
            </a:pPr>
            <a:endParaRPr lang="fr-FR" dirty="0">
              <a:latin typeface="Arial"/>
              <a:cs typeface="Arial"/>
            </a:endParaRP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217488" y="5665694"/>
            <a:ext cx="869791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050" dirty="0">
                <a:solidFill>
                  <a:srgbClr val="000000"/>
                </a:solidFill>
                <a:latin typeface="Arial"/>
                <a:cs typeface="Arial"/>
              </a:rPr>
              <a:t>(1) CNAMTS  71 589 patients  </a:t>
            </a:r>
            <a:r>
              <a:rPr lang="fr-FR" sz="1050" dirty="0" err="1">
                <a:solidFill>
                  <a:srgbClr val="000000"/>
                </a:solidFill>
                <a:latin typeface="Arial"/>
                <a:cs typeface="Arial"/>
              </a:rPr>
              <a:t>naifs</a:t>
            </a:r>
            <a:r>
              <a:rPr lang="fr-FR" sz="1050" dirty="0">
                <a:solidFill>
                  <a:srgbClr val="000000"/>
                </a:solidFill>
                <a:latin typeface="Arial"/>
                <a:cs typeface="Arial"/>
              </a:rPr>
              <a:t> de traitement  AOD 1 vs AVK  à partir des données du </a:t>
            </a:r>
            <a:r>
              <a:rPr lang="fr-FR" sz="105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SNIIRAM</a:t>
            </a:r>
            <a:r>
              <a:rPr lang="fr-FR" sz="1050" dirty="0">
                <a:solidFill>
                  <a:srgbClr val="000000"/>
                </a:solidFill>
                <a:latin typeface="Arial"/>
                <a:cs typeface="Arial"/>
              </a:rPr>
              <a:t> et des données d’hospitalisation du </a:t>
            </a:r>
            <a:r>
              <a:rPr lang="fr-FR" sz="1050" dirty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PMSI</a:t>
            </a:r>
            <a:endParaRPr lang="fr-FR" sz="105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/>
            <a:r>
              <a:rPr lang="fr-FR" sz="1050" dirty="0">
                <a:solidFill>
                  <a:srgbClr val="000000"/>
                </a:solidFill>
                <a:latin typeface="Arial"/>
                <a:cs typeface="Arial"/>
              </a:rPr>
              <a:t>(2) ANSM  : comparaison AVK vers AOD ou poursuite AVK  24 820 patients suivis pendant quatre mois</a:t>
            </a:r>
          </a:p>
        </p:txBody>
      </p:sp>
      <p:sp>
        <p:nvSpPr>
          <p:cNvPr id="37898" name="Titre 1"/>
          <p:cNvSpPr txBox="1">
            <a:spLocks/>
          </p:cNvSpPr>
          <p:nvPr/>
        </p:nvSpPr>
        <p:spPr bwMode="auto">
          <a:xfrm>
            <a:off x="1770117" y="230925"/>
            <a:ext cx="5862583" cy="57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fr-FR" sz="3200" b="1" dirty="0" smtClean="0">
                <a:solidFill>
                  <a:srgbClr val="000000"/>
                </a:solidFill>
                <a:latin typeface="Arial"/>
                <a:cs typeface="Arial"/>
              </a:rPr>
              <a:t>REGISTRES NATIONAUX</a:t>
            </a:r>
            <a:endParaRPr lang="fr-FR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0970" y="6473050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latin typeface="Arial"/>
                <a:cs typeface="Arial"/>
              </a:rPr>
              <a:t>Dr Anne-Marie BARISIC  11.12.2015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00970" y="6473050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146175" y="461850"/>
            <a:ext cx="6778625" cy="693849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SNIRAM -  NACO </a:t>
            </a:r>
            <a:b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CONSTAT DE PRATIQUE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98450" y="1480552"/>
            <a:ext cx="8845550" cy="334963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 le dernier trimestre 2012  :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MISUSING ?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tabLst/>
              <a:defRPr/>
            </a:pP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/>
              <a:buChar char="•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10%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des patients débutant un NACO: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≥80 ans sans surveillance rénale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/>
              <a:buChar char="•"/>
              <a:tabLst/>
              <a:defRPr/>
            </a:pPr>
            <a:endParaRPr lang="fr-FR" b="1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/>
              <a:buChar char="•"/>
              <a:tabLst/>
              <a:defRPr/>
            </a:pP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 et 10% des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prescriptions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avec indications non validées,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voire</a:t>
            </a:r>
            <a:r>
              <a:rPr kumimoji="0" lang="fr-FR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dangereuses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tabLst/>
              <a:defRPr/>
            </a:pP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(insuffisance hépatique ou rénale, FA + </a:t>
            </a:r>
            <a:r>
              <a:rPr kumimoji="0" lang="fr-FR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valvulopathies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/>
              <a:buChar char="•"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/>
              <a:buChar char="•"/>
              <a:tabLst/>
              <a:defRPr/>
            </a:pP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15% des patients avec en plus un antiagrégant plaquettaire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/>
              <a:buChar char="•"/>
              <a:tabLst/>
              <a:defRPr/>
            </a:pPr>
            <a:r>
              <a:rPr lang="fr-FR" dirty="0" smtClean="0">
                <a:latin typeface="Arial"/>
                <a:cs typeface="Arial"/>
              </a:rPr>
              <a:t>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21% avec un traitement à l’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amiodarone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98450" y="5590382"/>
            <a:ext cx="822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200" dirty="0"/>
              <a:t>Etude de l’Assurance Maladie sur l’utilisation des nouveaux </a:t>
            </a:r>
            <a:r>
              <a:rPr lang="fr-FR" sz="1200" dirty="0" err="1"/>
              <a:t>anti-coagulants</a:t>
            </a:r>
            <a:r>
              <a:rPr lang="fr-FR" sz="1200" dirty="0"/>
              <a:t> oraux – 27 novembre 2013une étude complémentaire, à partir des bases de données du SNIIRAM et du PMSI, analysant les caractéristiques des patients traités par NACO et leur prise en charge médicale   </a:t>
            </a:r>
            <a:r>
              <a:rPr lang="fr-FR" sz="1200" b="1" dirty="0">
                <a:solidFill>
                  <a:srgbClr val="0070C0"/>
                </a:solidFill>
              </a:rPr>
              <a:t>Données sur la période du 1er octobre 2012 au 30 septembre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39823" y="6343415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84571" y="241869"/>
            <a:ext cx="8103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rial"/>
                <a:cs typeface="Arial"/>
              </a:rPr>
              <a:t>FREINS A LA PRESCRIPTION DES NACO</a:t>
            </a:r>
            <a:endParaRPr lang="fr-FR" sz="2800" b="1" dirty="0">
              <a:latin typeface="Arial"/>
              <a:cs typeface="Arial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8334" y="965245"/>
            <a:ext cx="8229600" cy="35384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MG : freins à la prescription des NACO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18092" y="1491527"/>
            <a:ext cx="8369842" cy="1742740"/>
          </a:xfrm>
          <a:prstGeom prst="rect">
            <a:avLst/>
          </a:prstGeom>
          <a:solidFill>
            <a:srgbClr val="0000FF"/>
          </a:solidFill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fr-FR" b="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Dans les déterminants décourageant les MG à prescrire des NACO, ressortent </a:t>
            </a:r>
          </a:p>
          <a:p>
            <a:pPr lvl="1" algn="just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fr-FR" b="0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fr-FR" i="0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</a:t>
            </a:r>
            <a:r>
              <a:rPr kumimoji="0" lang="fr-FR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fr-FR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absence d’antidote </a:t>
            </a:r>
            <a:r>
              <a:rPr kumimoji="0" lang="fr-FR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(65%),</a:t>
            </a:r>
            <a:r>
              <a:rPr kumimoji="0" lang="fr-FR" i="0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gestion incertaine des événements</a:t>
            </a:r>
          </a:p>
          <a:p>
            <a:pPr lvl="1" algn="just" defTabSz="91440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fr-FR" b="1" dirty="0" smtClean="0">
                <a:solidFill>
                  <a:schemeClr val="bg1"/>
                </a:solidFill>
                <a:latin typeface="Arial"/>
                <a:cs typeface="Arial"/>
              </a:rPr>
              <a:t>         </a:t>
            </a:r>
            <a:r>
              <a:rPr kumimoji="0" lang="fr-FR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hémorragiques </a:t>
            </a:r>
            <a:r>
              <a:rPr kumimoji="0" lang="fr-FR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(47%)</a:t>
            </a:r>
          </a:p>
          <a:p>
            <a:pPr lvl="1" algn="just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fr-FR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Absence de suivi biologique de routine</a:t>
            </a:r>
            <a:endParaRPr kumimoji="0" lang="fr-FR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1" algn="just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fr-FR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Avis des pouvoirs publics (HAS et ANSM)</a:t>
            </a:r>
            <a:endParaRPr kumimoji="0" lang="fr-FR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74014" y="3327204"/>
            <a:ext cx="6672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6600"/>
                </a:solidFill>
                <a:latin typeface="Arial"/>
                <a:cs typeface="Arial"/>
              </a:rPr>
              <a:t>MG : facteurs d’aide à la prescription des NACO</a:t>
            </a:r>
          </a:p>
        </p:txBody>
      </p: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318092" y="3742703"/>
            <a:ext cx="8813800" cy="196977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1" hangingPunct="1"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Simplicité et </a:t>
            </a:r>
            <a:r>
              <a:rPr lang="fr-FR" b="1" dirty="0">
                <a:solidFill>
                  <a:srgbClr val="000000"/>
                </a:solidFill>
                <a:latin typeface="Arial"/>
                <a:cs typeface="Arial"/>
              </a:rPr>
              <a:t>praticité d’emploi des NACO</a:t>
            </a:r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évoquées</a:t>
            </a:r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en 1er contre difficulté de</a:t>
            </a:r>
          </a:p>
          <a:p>
            <a:pPr algn="just" eaLnBrk="1" hangingPunct="1"/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fr-FR" dirty="0">
                <a:solidFill>
                  <a:srgbClr val="000000"/>
                </a:solidFill>
                <a:latin typeface="Arial"/>
                <a:cs typeface="Arial"/>
              </a:rPr>
              <a:t>gestion des AVK avec l’INR </a:t>
            </a:r>
            <a:endParaRPr lang="fr-FR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 eaLnBrk="1" hangingPunct="1"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Absence </a:t>
            </a:r>
            <a:r>
              <a:rPr lang="fr-FR" b="1" dirty="0">
                <a:solidFill>
                  <a:srgbClr val="000000"/>
                </a:solidFill>
                <a:latin typeface="Arial"/>
                <a:cs typeface="Arial"/>
              </a:rPr>
              <a:t>de contrôle régulier </a:t>
            </a: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d’INR (100%)</a:t>
            </a:r>
          </a:p>
          <a:p>
            <a:pPr algn="just" eaLnBrk="1" hangingPunct="1"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Prescription </a:t>
            </a:r>
            <a:r>
              <a:rPr lang="fr-FR" b="1" dirty="0">
                <a:solidFill>
                  <a:srgbClr val="000000"/>
                </a:solidFill>
                <a:latin typeface="Arial"/>
                <a:cs typeface="Arial"/>
              </a:rPr>
              <a:t>de «</a:t>
            </a:r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 1ère </a:t>
            </a:r>
            <a:r>
              <a:rPr lang="fr-FR" b="1" dirty="0">
                <a:solidFill>
                  <a:srgbClr val="000000"/>
                </a:solidFill>
                <a:latin typeface="Arial"/>
                <a:cs typeface="Arial"/>
              </a:rPr>
              <a:t>intention » plus « facile »</a:t>
            </a:r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 avec les NACO </a:t>
            </a:r>
            <a:r>
              <a:rPr lang="fr-FR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contre phase</a:t>
            </a:r>
          </a:p>
          <a:p>
            <a:pPr algn="just" eaLnBrk="1" hangingPunct="1"/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initiale d’adaptation des AVK,</a:t>
            </a: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 monitoring 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contraignant</a:t>
            </a: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, éducation intense et période à haut</a:t>
            </a:r>
          </a:p>
          <a:p>
            <a:pPr algn="just" eaLnBrk="1" hangingPunct="1"/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/>
              </a:rPr>
              <a:t>risque </a:t>
            </a: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hémorragique)</a:t>
            </a:r>
          </a:p>
          <a:p>
            <a:pPr eaLnBrk="1" hangingPunct="1">
              <a:buFont typeface="Arial"/>
              <a:buChar char="•"/>
            </a:pPr>
            <a:endParaRPr lang="fr-FR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4810100" y="5712473"/>
            <a:ext cx="43339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700" i="1" dirty="0">
                <a:solidFill>
                  <a:srgbClr val="000000"/>
                </a:solidFill>
                <a:latin typeface="Arial"/>
                <a:cs typeface="Arial"/>
              </a:rPr>
              <a:t>THESE POUR LE DIPLOME D’ETAT DE DOCTEUR EN MEDECINE PAR KOZLOWSKA </a:t>
            </a:r>
            <a:r>
              <a:rPr lang="fr-FR" sz="700" i="1" dirty="0" err="1">
                <a:solidFill>
                  <a:srgbClr val="000000"/>
                </a:solidFill>
                <a:latin typeface="Arial"/>
                <a:cs typeface="Arial"/>
              </a:rPr>
              <a:t>Alicja</a:t>
            </a:r>
            <a:r>
              <a:rPr lang="fr-FR" sz="7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eaLnBrk="1" hangingPunct="1"/>
            <a:r>
              <a:rPr lang="fr-FR" sz="7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500" i="1" dirty="0">
                <a:solidFill>
                  <a:srgbClr val="000000"/>
                </a:solidFill>
                <a:latin typeface="Arial"/>
                <a:cs typeface="Arial"/>
              </a:rPr>
              <a:t>UNIVERSITE</a:t>
            </a:r>
            <a:r>
              <a:rPr lang="fr-FR" sz="700" i="1" dirty="0">
                <a:solidFill>
                  <a:srgbClr val="000000"/>
                </a:solidFill>
                <a:latin typeface="Arial"/>
                <a:cs typeface="Arial"/>
              </a:rPr>
              <a:t> DE VERSAILLES SAINT-QUENTIN-EN-YVELINES  Année 2013</a:t>
            </a:r>
          </a:p>
          <a:p>
            <a:pPr eaLnBrk="1" hangingPunct="1"/>
            <a:r>
              <a:rPr lang="fr-FR" sz="700" i="1" dirty="0">
                <a:solidFill>
                  <a:srgbClr val="000000"/>
                </a:solidFill>
                <a:latin typeface="Arial"/>
                <a:cs typeface="Arial"/>
              </a:rPr>
              <a:t> DETERMINANTS DE L’APPROPRATION ET DE LA PRESCRIPTION DE NOUVEAUX MEDICAMENTS PAR LES MEDECINS GENERALISTES EN FRANCE – L’EXEMPLE DES NOUVEAUX ANTICOAGULANTS ORAUX 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918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545162" y="188640"/>
            <a:ext cx="8229600" cy="936104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3200" b="1" dirty="0" smtClean="0">
                <a:latin typeface="Arial"/>
                <a:cs typeface="Arial"/>
              </a:rPr>
              <a:t>ENQUETE DE PRATIQUE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1409" y="2059085"/>
            <a:ext cx="8229600" cy="2713371"/>
          </a:xfrm>
        </p:spPr>
        <p:txBody>
          <a:bodyPr rtlCol="0">
            <a:normAutofit/>
          </a:bodyPr>
          <a:lstStyle/>
          <a:p>
            <a:pPr marL="0" indent="0">
              <a:defRPr/>
            </a:pPr>
            <a:r>
              <a:rPr lang="fr-FR" sz="1800" dirty="0" smtClean="0">
                <a:latin typeface="Arial"/>
                <a:cs typeface="Arial"/>
              </a:rPr>
              <a:t>  </a:t>
            </a:r>
            <a:r>
              <a:rPr lang="fr-FR" sz="1800" b="1" dirty="0" smtClean="0">
                <a:solidFill>
                  <a:srgbClr val="0000FF"/>
                </a:solidFill>
                <a:latin typeface="Arial"/>
                <a:cs typeface="Arial"/>
              </a:rPr>
              <a:t>Quel type de traitement anti-thrombotique instaureriez vous ?</a:t>
            </a:r>
          </a:p>
          <a:p>
            <a:pPr marL="0" indent="0">
              <a:defRPr/>
            </a:pPr>
            <a:endParaRPr lang="fr-FR" sz="1800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1800" b="1" dirty="0" smtClean="0">
                <a:latin typeface="Arial"/>
                <a:cs typeface="Arial"/>
              </a:rPr>
              <a:t>68,3% AVK</a:t>
            </a:r>
            <a:r>
              <a:rPr lang="fr-FR" sz="1800" dirty="0" smtClean="0">
                <a:latin typeface="Arial"/>
                <a:cs typeface="Arial"/>
              </a:rPr>
              <a:t>,   </a:t>
            </a:r>
            <a:r>
              <a:rPr lang="fr-FR" sz="1800" b="1" dirty="0" smtClean="0">
                <a:latin typeface="Arial"/>
                <a:cs typeface="Arial"/>
              </a:rPr>
              <a:t>20% AOD </a:t>
            </a:r>
            <a:r>
              <a:rPr lang="fr-FR" sz="1800" dirty="0" smtClean="0">
                <a:latin typeface="Arial"/>
                <a:cs typeface="Arial"/>
              </a:rPr>
              <a:t>, </a:t>
            </a:r>
            <a:r>
              <a:rPr lang="fr-FR" sz="1800" b="1" dirty="0" smtClean="0">
                <a:latin typeface="Arial"/>
                <a:cs typeface="Arial"/>
              </a:rPr>
              <a:t>11.7 % AAP </a:t>
            </a:r>
          </a:p>
          <a:p>
            <a:pPr marL="0" indent="0">
              <a:buNone/>
              <a:defRPr/>
            </a:pPr>
            <a:r>
              <a:rPr lang="fr-FR" sz="1800" dirty="0" smtClean="0">
                <a:latin typeface="Arial"/>
                <a:cs typeface="Arial"/>
              </a:rPr>
              <a:t>soit </a:t>
            </a:r>
            <a:r>
              <a:rPr lang="fr-FR" sz="1800" b="1" dirty="0" smtClean="0">
                <a:solidFill>
                  <a:schemeClr val="accent6"/>
                </a:solidFill>
                <a:latin typeface="Arial"/>
                <a:cs typeface="Arial"/>
              </a:rPr>
              <a:t>88,3% des médecins qui donnent un  anticoagulant oral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>
                <a:latin typeface="Arial"/>
                <a:cs typeface="Arial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1800" b="1" dirty="0" smtClean="0">
                <a:latin typeface="Arial"/>
                <a:cs typeface="Arial"/>
              </a:rPr>
              <a:t>Médecins </a:t>
            </a:r>
            <a:r>
              <a:rPr lang="fr-FR" sz="1800" b="1" dirty="0" err="1" smtClean="0">
                <a:latin typeface="Arial"/>
                <a:cs typeface="Arial"/>
              </a:rPr>
              <a:t>Gén</a:t>
            </a:r>
            <a:r>
              <a:rPr lang="fr-FR" sz="1800" b="1" dirty="0" smtClean="0">
                <a:latin typeface="Arial"/>
                <a:cs typeface="Arial"/>
              </a:rPr>
              <a:t> </a:t>
            </a:r>
            <a:r>
              <a:rPr lang="fr-FR" sz="1800" dirty="0" smtClean="0">
                <a:latin typeface="Arial"/>
                <a:cs typeface="Arial"/>
              </a:rPr>
              <a:t>:   25% AAP ,  70% AVK,    5% AOD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1800" b="1" dirty="0" smtClean="0">
                <a:latin typeface="Arial"/>
                <a:cs typeface="Arial"/>
              </a:rPr>
              <a:t>Cardiologues</a:t>
            </a:r>
            <a:r>
              <a:rPr lang="fr-FR" sz="1800" dirty="0" smtClean="0">
                <a:latin typeface="Arial"/>
                <a:cs typeface="Arial"/>
              </a:rPr>
              <a:t> :     5 % AAP ,   50 % AVK,   45% AOD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1800" b="1" dirty="0" smtClean="0">
                <a:latin typeface="Arial"/>
                <a:cs typeface="Arial"/>
              </a:rPr>
              <a:t>Gériatres </a:t>
            </a:r>
            <a:r>
              <a:rPr lang="fr-FR" sz="1800" dirty="0" smtClean="0">
                <a:latin typeface="Arial"/>
                <a:cs typeface="Arial"/>
              </a:rPr>
              <a:t>:            5% AAP ,    90% AVK ,     5% AOD  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4282146" y="5577272"/>
            <a:ext cx="443886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50" i="1" dirty="0"/>
              <a:t>« L’</a:t>
            </a:r>
            <a:r>
              <a:rPr lang="fr-FR" altLang="fr-FR" sz="1050" i="1" dirty="0" err="1"/>
              <a:t>anticoagulation</a:t>
            </a:r>
            <a:r>
              <a:rPr lang="fr-FR" altLang="fr-FR" sz="1050" i="1" dirty="0"/>
              <a:t> du patient âgé en fibrillation atriale: que prescrivent les cardiologues, les gériatres et les médecins généralistes ? » </a:t>
            </a:r>
            <a:r>
              <a:rPr lang="fr-FR" altLang="fr-FR" sz="1050" i="1" dirty="0" err="1"/>
              <a:t>P.Fuchs,T.Vogel,P.-O.Lang</a:t>
            </a:r>
            <a:r>
              <a:rPr lang="fr-FR" altLang="fr-FR" sz="1050" i="1" dirty="0"/>
              <a:t>  La Revue de médecine interne 36(2015)509-515</a:t>
            </a:r>
            <a:endParaRPr lang="fr-FR" altLang="fr-FR" sz="1400" i="1" dirty="0"/>
          </a:p>
        </p:txBody>
      </p:sp>
      <p:sp>
        <p:nvSpPr>
          <p:cNvPr id="2" name="Rectangle 1"/>
          <p:cNvSpPr/>
          <p:nvPr/>
        </p:nvSpPr>
        <p:spPr>
          <a:xfrm>
            <a:off x="122171" y="1124744"/>
            <a:ext cx="8652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fr-FR" altLang="fr-FR" b="1" dirty="0" smtClean="0">
                <a:latin typeface="Arial"/>
                <a:cs typeface="Arial"/>
              </a:rPr>
              <a:t>Enquête prospective de pratique </a:t>
            </a:r>
            <a:r>
              <a:rPr lang="fr-FR" altLang="fr-FR" dirty="0" smtClean="0">
                <a:latin typeface="Arial"/>
                <a:cs typeface="Arial"/>
              </a:rPr>
              <a:t>à partir  d’un cas clinique </a:t>
            </a:r>
            <a:r>
              <a:rPr lang="fr-FR" altLang="fr-FR" sz="1600" dirty="0" smtClean="0">
                <a:latin typeface="Arial"/>
                <a:cs typeface="Arial"/>
              </a:rPr>
              <a:t>(patiente de 87 ans en FA) </a:t>
            </a:r>
            <a:r>
              <a:rPr lang="fr-FR" altLang="fr-FR" dirty="0" smtClean="0">
                <a:latin typeface="Arial"/>
                <a:cs typeface="Arial"/>
              </a:rPr>
              <a:t> et d’un questionnaire  </a:t>
            </a:r>
            <a:r>
              <a:rPr lang="fr-FR" altLang="fr-FR" sz="1600" dirty="0" smtClean="0">
                <a:latin typeface="Arial"/>
                <a:cs typeface="Arial"/>
              </a:rPr>
              <a:t>(17 questions sur la prise en charge de la FA ) </a:t>
            </a:r>
            <a:endParaRPr lang="fr-FR" altLang="fr-FR" dirty="0" smtClean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9823" y="6343415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187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12364" y="6242446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50824" y="260350"/>
            <a:ext cx="8569325" cy="490538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QUE RETENIR DANS</a:t>
            </a:r>
            <a:r>
              <a:rPr kumimoji="0" lang="fr-FR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LA PRATIQUE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?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23849" y="1039164"/>
            <a:ext cx="8820151" cy="501989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38% patients à haut risque TE</a:t>
            </a:r>
            <a:r>
              <a:rPr kumimoji="0" lang="fr-FR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non </a:t>
            </a:r>
            <a:r>
              <a:rPr kumimoji="0" lang="fr-FR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anticoagulés</a:t>
            </a:r>
            <a:r>
              <a:rPr kumimoji="0" lang="fr-FR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(43 % à faible risque</a:t>
            </a:r>
            <a:r>
              <a:rPr kumimoji="0" lang="fr-FR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sur</a:t>
            </a:r>
            <a:r>
              <a:rPr lang="fr-FR" noProof="0" dirty="0" err="1" smtClean="0">
                <a:latin typeface="Arial"/>
                <a:cs typeface="Arial"/>
              </a:rPr>
              <a:t>-</a:t>
            </a:r>
            <a:r>
              <a:rPr kumimoji="0" lang="fr-FR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traités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fr-FR" sz="1400" dirty="0" smtClean="0">
                <a:latin typeface="Arial"/>
                <a:cs typeface="Arial"/>
              </a:rPr>
              <a:t> 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(</a:t>
            </a:r>
            <a:r>
              <a:rPr kumimoji="0" lang="fr-FR" sz="1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GARFIELD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lang="fr-FR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 smtClean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kumimoji="0" lang="fr-FR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atients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sous NACO plus satisfaits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que sous AVK 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fr-FR" sz="1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PREFER in AF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lang="fr-FR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r>
              <a:rPr lang="fr-FR" dirty="0" smtClean="0">
                <a:latin typeface="Arial"/>
                <a:cs typeface="Arial"/>
              </a:rPr>
              <a:t>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Passage par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cardiologue</a:t>
            </a:r>
            <a:r>
              <a:rPr kumimoji="0" lang="fr-FR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=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meilleure </a:t>
            </a:r>
            <a:r>
              <a:rPr kumimoji="0" lang="fr-FR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thrombo-prophylaxie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fr-FR" sz="1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AFNET,</a:t>
            </a:r>
            <a:r>
              <a:rPr kumimoji="0" lang="fr-FR" sz="12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ORBIT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endParaRPr kumimoji="0" lang="fr-FR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r>
              <a:rPr lang="fr-FR" dirty="0" smtClean="0">
                <a:latin typeface="Arial"/>
                <a:cs typeface="Arial"/>
              </a:rPr>
              <a:t> Pr</a:t>
            </a:r>
            <a:r>
              <a:rPr kumimoji="0" lang="fr-FR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escription</a:t>
            </a:r>
            <a:r>
              <a:rPr kumimoji="0" lang="fr-FR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des </a:t>
            </a:r>
            <a:r>
              <a:rPr kumimoji="0" lang="fr-FR" i="0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NACO ou </a:t>
            </a:r>
            <a:r>
              <a:rPr kumimoji="0" lang="fr-FR" i="0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switch</a:t>
            </a:r>
            <a:r>
              <a:rPr kumimoji="0" lang="fr-FR" i="0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AVK-AOD =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pas de surcroit d’évènements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fr-FR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ischémiques ou hémorragiques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fr-FR" sz="1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NACORA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)  </a:t>
            </a:r>
            <a:endParaRPr kumimoji="0" lang="fr-FR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r>
              <a:rPr lang="fr-FR" noProof="0" dirty="0" smtClean="0">
                <a:latin typeface="Arial"/>
                <a:cs typeface="Arial"/>
              </a:rPr>
              <a:t>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10% de </a:t>
            </a:r>
            <a:r>
              <a:rPr lang="fr-FR" dirty="0" smtClean="0">
                <a:solidFill>
                  <a:srgbClr val="0000FF"/>
                </a:solidFill>
                <a:latin typeface="Arial"/>
                <a:cs typeface="Arial"/>
              </a:rPr>
              <a:t>patients &gt;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80 ans </a:t>
            </a:r>
            <a:r>
              <a:rPr lang="fr-FR" dirty="0" smtClean="0">
                <a:solidFill>
                  <a:srgbClr val="0000FF"/>
                </a:solidFill>
                <a:latin typeface="Arial"/>
                <a:cs typeface="Arial"/>
              </a:rPr>
              <a:t>sans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surveillance de sa fonction rénale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sous NACO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fr-FR" sz="1600" i="1" noProof="0" dirty="0" smtClean="0">
                <a:latin typeface="Arial"/>
                <a:cs typeface="Arial"/>
              </a:rPr>
              <a:t>  </a:t>
            </a:r>
            <a:r>
              <a:rPr kumimoji="0" lang="fr-FR" sz="16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(SNIRAM</a:t>
            </a:r>
            <a:r>
              <a:rPr lang="fr-FR" sz="1200" i="1" dirty="0" smtClean="0">
                <a:latin typeface="Arial"/>
                <a:cs typeface="Arial"/>
              </a:rPr>
              <a:t>)</a:t>
            </a:r>
            <a:endParaRPr lang="fr-FR" sz="1600" i="1" dirty="0" smtClean="0">
              <a:latin typeface="Arial"/>
              <a:cs typeface="Arial"/>
            </a:endParaRPr>
          </a:p>
          <a:p>
            <a:pPr lvl="0" algn="just" defTabSz="914400">
              <a:spcBef>
                <a:spcPct val="20000"/>
              </a:spcBef>
              <a:buClr>
                <a:schemeClr val="tx1"/>
              </a:buClr>
              <a:buSzPct val="95000"/>
              <a:buFont typeface="Arial"/>
              <a:buChar char="•"/>
              <a:defRPr/>
            </a:pP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 smtClean="0">
                <a:solidFill>
                  <a:srgbClr val="0000FF"/>
                </a:solidFill>
                <a:latin typeface="Arial"/>
                <a:cs typeface="Arial"/>
              </a:rPr>
              <a:t>Hémorragies graves </a:t>
            </a:r>
            <a:r>
              <a:rPr lang="fr-FR" dirty="0" smtClean="0">
                <a:latin typeface="Arial"/>
                <a:cs typeface="Arial"/>
              </a:rPr>
              <a:t>plus souvent en </a:t>
            </a:r>
            <a:r>
              <a:rPr lang="fr-FR" dirty="0" smtClean="0">
                <a:solidFill>
                  <a:srgbClr val="0000FF"/>
                </a:solidFill>
                <a:latin typeface="Arial"/>
                <a:cs typeface="Arial"/>
              </a:rPr>
              <a:t>contexte chirurgical </a:t>
            </a:r>
            <a:r>
              <a:rPr lang="fr-FR" sz="1400" dirty="0" smtClean="0">
                <a:latin typeface="Arial"/>
                <a:cs typeface="Arial"/>
              </a:rPr>
              <a:t>(</a:t>
            </a:r>
            <a:r>
              <a:rPr lang="fr-FR" sz="1200" i="1" dirty="0" smtClean="0">
                <a:latin typeface="Arial"/>
                <a:cs typeface="Arial"/>
              </a:rPr>
              <a:t>DRESDE</a:t>
            </a:r>
            <a:r>
              <a:rPr lang="fr-FR" sz="1400" dirty="0" smtClean="0">
                <a:latin typeface="Arial"/>
                <a:cs typeface="Arial"/>
              </a:rPr>
              <a:t>)</a:t>
            </a:r>
            <a:endParaRPr lang="fr-FR" dirty="0" smtClean="0">
              <a:latin typeface="Arial"/>
              <a:cs typeface="Arial"/>
            </a:endParaRPr>
          </a:p>
          <a:p>
            <a:pPr lvl="0" algn="just" defTabSz="914400">
              <a:spcBef>
                <a:spcPct val="20000"/>
              </a:spcBef>
              <a:buClr>
                <a:schemeClr val="tx1"/>
              </a:buClr>
              <a:buSzPct val="95000"/>
              <a:buFont typeface="Arial"/>
              <a:buChar char="•"/>
              <a:defRPr/>
            </a:pPr>
            <a:r>
              <a:rPr lang="fr-FR" dirty="0" smtClean="0">
                <a:latin typeface="Arial"/>
                <a:cs typeface="Arial"/>
              </a:rPr>
              <a:t> Stratégie </a:t>
            </a:r>
            <a:r>
              <a:rPr lang="fr-FR" dirty="0" smtClean="0">
                <a:solidFill>
                  <a:srgbClr val="0000FF"/>
                </a:solidFill>
                <a:latin typeface="Arial"/>
                <a:cs typeface="Arial"/>
              </a:rPr>
              <a:t>fortes doses pour la majorité des patients </a:t>
            </a:r>
            <a:r>
              <a:rPr lang="fr-FR" dirty="0" smtClean="0">
                <a:latin typeface="Arial"/>
                <a:cs typeface="Arial"/>
              </a:rPr>
              <a:t>et </a:t>
            </a:r>
            <a:r>
              <a:rPr lang="fr-FR" dirty="0" smtClean="0">
                <a:solidFill>
                  <a:srgbClr val="0000FF"/>
                </a:solidFill>
                <a:latin typeface="Arial"/>
                <a:cs typeface="Arial"/>
              </a:rPr>
              <a:t>très faibles doses pour les</a:t>
            </a:r>
          </a:p>
          <a:p>
            <a:pPr lvl="0" algn="just" defTabSz="914400">
              <a:spcBef>
                <a:spcPct val="20000"/>
              </a:spcBef>
              <a:buClr>
                <a:schemeClr val="tx1"/>
              </a:buClr>
              <a:buSzPct val="95000"/>
              <a:defRPr/>
            </a:pPr>
            <a:r>
              <a:rPr lang="fr-FR" dirty="0" smtClean="0">
                <a:solidFill>
                  <a:srgbClr val="0000FF"/>
                </a:solidFill>
                <a:latin typeface="Arial"/>
                <a:cs typeface="Arial"/>
              </a:rPr>
              <a:t>  fragiles = résultats identiques aux études </a:t>
            </a:r>
            <a:r>
              <a:rPr lang="fr-FR" sz="1400" dirty="0" smtClean="0">
                <a:latin typeface="Arial"/>
                <a:cs typeface="Arial"/>
              </a:rPr>
              <a:t>(</a:t>
            </a:r>
            <a:r>
              <a:rPr lang="fr-FR" sz="1200" i="1" dirty="0" smtClean="0">
                <a:latin typeface="Arial"/>
                <a:cs typeface="Arial"/>
              </a:rPr>
              <a:t>MEDICARE</a:t>
            </a:r>
            <a:r>
              <a:rPr lang="fr-FR" sz="1400" dirty="0" smtClean="0">
                <a:latin typeface="Arial"/>
                <a:cs typeface="Arial"/>
              </a:rPr>
              <a:t>)</a:t>
            </a:r>
            <a:endParaRPr lang="fr-FR" dirty="0" smtClean="0">
              <a:latin typeface="Arial"/>
              <a:cs typeface="Arial"/>
            </a:endParaRPr>
          </a:p>
          <a:p>
            <a:pPr lvl="0" algn="just" defTabSz="914400">
              <a:spcBef>
                <a:spcPct val="20000"/>
              </a:spcBef>
              <a:buClr>
                <a:schemeClr val="tx1"/>
              </a:buClr>
              <a:buSzPct val="95000"/>
              <a:buFont typeface="Arial"/>
              <a:buChar char="•"/>
              <a:defRPr/>
            </a:pP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 smtClean="0">
                <a:solidFill>
                  <a:srgbClr val="0000FF"/>
                </a:solidFill>
                <a:latin typeface="Arial"/>
                <a:cs typeface="Arial"/>
              </a:rPr>
              <a:t>Moins d’hémorragies et moins graves en «vraie vie» </a:t>
            </a:r>
            <a:r>
              <a:rPr lang="fr-FR" sz="1400" dirty="0" smtClean="0">
                <a:latin typeface="Arial"/>
                <a:cs typeface="Arial"/>
              </a:rPr>
              <a:t>(</a:t>
            </a:r>
            <a:r>
              <a:rPr lang="fr-FR" sz="1200" i="1" dirty="0" smtClean="0">
                <a:latin typeface="Arial"/>
                <a:cs typeface="Arial"/>
              </a:rPr>
              <a:t>XANTUS</a:t>
            </a:r>
            <a:r>
              <a:rPr lang="fr-FR" sz="1400" dirty="0" smtClean="0">
                <a:latin typeface="Arial"/>
                <a:cs typeface="Arial"/>
              </a:rPr>
              <a:t>)</a:t>
            </a:r>
            <a:endParaRPr lang="fr-FR" dirty="0" smtClean="0">
              <a:latin typeface="Arial"/>
              <a:cs typeface="Arial"/>
            </a:endParaRPr>
          </a:p>
          <a:p>
            <a:pPr lvl="0" algn="just" defTabSz="914400">
              <a:spcBef>
                <a:spcPct val="20000"/>
              </a:spcBef>
              <a:buClr>
                <a:schemeClr val="tx1"/>
              </a:buClr>
              <a:buSzPct val="95000"/>
              <a:buFont typeface="Arial"/>
              <a:buChar char="•"/>
              <a:defRPr/>
            </a:pPr>
            <a:r>
              <a:rPr lang="fr-FR" dirty="0" smtClean="0">
                <a:latin typeface="Arial"/>
                <a:cs typeface="Arial"/>
              </a:rPr>
              <a:t> Beaucoup de </a:t>
            </a:r>
            <a:r>
              <a:rPr lang="fr-FR" dirty="0" smtClean="0">
                <a:solidFill>
                  <a:srgbClr val="0000FF"/>
                </a:solidFill>
                <a:latin typeface="Arial"/>
                <a:cs typeface="Arial"/>
              </a:rPr>
              <a:t>patients  sous aspirine sans indication validée  </a:t>
            </a:r>
            <a:r>
              <a:rPr lang="fr-FR" sz="1400" dirty="0" smtClean="0">
                <a:latin typeface="Arial"/>
                <a:cs typeface="Arial"/>
              </a:rPr>
              <a:t>(</a:t>
            </a:r>
            <a:r>
              <a:rPr lang="fr-FR" sz="1200" i="1" dirty="0" err="1" smtClean="0">
                <a:latin typeface="Arial"/>
                <a:cs typeface="Arial"/>
              </a:rPr>
              <a:t>Meta-analyse</a:t>
            </a:r>
            <a:r>
              <a:rPr lang="fr-FR" sz="1200" i="1" dirty="0" smtClean="0">
                <a:latin typeface="Arial"/>
                <a:cs typeface="Arial"/>
              </a:rPr>
              <a:t> de RUFF</a:t>
            </a:r>
            <a:r>
              <a:rPr lang="fr-FR" sz="1400" dirty="0" smtClean="0">
                <a:latin typeface="Arial"/>
                <a:cs typeface="Arial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918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00970" y="6319161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04550" y="1058408"/>
            <a:ext cx="63781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00"/>
                </a:solidFill>
                <a:latin typeface="Arial"/>
                <a:cs typeface="Arial"/>
              </a:rPr>
              <a:t>PRECAUTIONS SPECIFIQUES</a:t>
            </a:r>
          </a:p>
          <a:p>
            <a:pPr algn="ctr"/>
            <a:endParaRPr lang="fr-FR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fr-FR" sz="3200" b="1" dirty="0" smtClean="0">
                <a:solidFill>
                  <a:srgbClr val="000000"/>
                </a:solidFill>
                <a:latin typeface="Arial"/>
                <a:cs typeface="Arial"/>
              </a:rPr>
              <a:t>INSUFFISANCE RENALE</a:t>
            </a:r>
          </a:p>
          <a:p>
            <a:pPr algn="ctr"/>
            <a:endParaRPr lang="fr-FR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fr-FR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fr-FR" sz="3200" b="1" dirty="0" smtClean="0">
                <a:solidFill>
                  <a:srgbClr val="000000"/>
                </a:solidFill>
                <a:latin typeface="Arial"/>
                <a:cs typeface="Arial"/>
              </a:rPr>
              <a:t>SUJETS FRAGILES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81000" y="304800"/>
            <a:ext cx="830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"/>
                <a:cs typeface="Arial"/>
              </a:rPr>
              <a:t>NACO REIN et SUJET AGE</a:t>
            </a:r>
            <a:endParaRPr lang="fr-FR" sz="3200" b="1" dirty="0"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4800" y="2482573"/>
            <a:ext cx="6248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Sur 40 693 patients souffrant d’insuffisance rénale de 10 essais </a:t>
            </a:r>
          </a:p>
          <a:p>
            <a:pPr algn="just"/>
            <a:endParaRPr lang="fr-FR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Comparativement aux patients souffrant d’insuffisance rénale légère qui prenaient d’autres anticoagulants, </a:t>
            </a:r>
            <a:r>
              <a:rPr lang="fr-FR" sz="1600" b="1" dirty="0" smtClean="0">
                <a:latin typeface="Arial"/>
                <a:cs typeface="Arial"/>
              </a:rPr>
              <a:t>les patients prenant des NACO ont montré significativement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F6600"/>
                </a:solidFill>
                <a:latin typeface="Arial"/>
                <a:cs typeface="Arial"/>
              </a:rPr>
              <a:t>moins d’hémorragies majeures ou non majeures cliniquement pertinentes </a:t>
            </a:r>
            <a:r>
              <a:rPr lang="fr-FR" sz="1200" dirty="0" smtClean="0">
                <a:solidFill>
                  <a:srgbClr val="000000"/>
                </a:solidFill>
                <a:latin typeface="Arial"/>
                <a:cs typeface="Arial"/>
              </a:rPr>
              <a:t>(ratio d’incidence approché [RIA], 0,81; intervalle de confiance [IC] à 95 %, 0,72-0,90)</a:t>
            </a:r>
            <a:endParaRPr lang="fr-FR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F6600"/>
                </a:solidFill>
                <a:latin typeface="Arial"/>
                <a:cs typeface="Arial"/>
              </a:rPr>
              <a:t>et moins d’AVC ou d’embolies systémiques </a:t>
            </a:r>
            <a:r>
              <a:rPr lang="fr-FR" sz="1200" dirty="0" smtClean="0">
                <a:solidFill>
                  <a:srgbClr val="000000"/>
                </a:solidFill>
                <a:latin typeface="Arial"/>
                <a:cs typeface="Arial"/>
              </a:rPr>
              <a:t>(RIA, 0,70; IC à 95 %, 0,54-0,92). </a:t>
            </a:r>
            <a:endParaRPr lang="fr-FR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90800" y="5638800"/>
            <a:ext cx="6553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>
                <a:solidFill>
                  <a:srgbClr val="000000"/>
                </a:solidFill>
                <a:latin typeface="Arial"/>
                <a:cs typeface="Arial"/>
              </a:rPr>
              <a:t>Novel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 Oral Anticoagulants in Patients </a:t>
            </a:r>
            <a:r>
              <a:rPr lang="fr-FR" sz="1100" dirty="0" err="1" smtClean="0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100" dirty="0" err="1" smtClean="0">
                <a:solidFill>
                  <a:srgbClr val="000000"/>
                </a:solidFill>
                <a:latin typeface="Arial"/>
                <a:cs typeface="Arial"/>
              </a:rPr>
              <a:t>Renal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100" dirty="0" err="1" smtClean="0">
                <a:solidFill>
                  <a:srgbClr val="000000"/>
                </a:solidFill>
                <a:latin typeface="Arial"/>
                <a:cs typeface="Arial"/>
              </a:rPr>
              <a:t>Insufficiency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: A Meta-</a:t>
            </a:r>
            <a:r>
              <a:rPr lang="fr-FR" sz="1100" dirty="0" err="1" smtClean="0">
                <a:solidFill>
                  <a:srgbClr val="000000"/>
                </a:solidFill>
                <a:latin typeface="Arial"/>
                <a:cs typeface="Arial"/>
              </a:rPr>
              <a:t>analysis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 of </a:t>
            </a:r>
            <a:r>
              <a:rPr lang="fr-FR" sz="1100" dirty="0" err="1" smtClean="0">
                <a:solidFill>
                  <a:srgbClr val="000000"/>
                </a:solidFill>
                <a:latin typeface="Arial"/>
                <a:cs typeface="Arial"/>
              </a:rPr>
              <a:t>Randomized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 Trials  </a:t>
            </a:r>
            <a:r>
              <a:rPr lang="fr-FR" sz="1100" dirty="0" err="1" smtClean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Partha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 Sardar, MD, Saurav Chatterjee, MD, Eyal Herzog, MD, Ramez Nairooz, MD, DebabrataMukherjee, MD, MS, Jonathan L. Halperin, MD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  <a:hlinkClick r:id="rId3" invalidUrl="http://www.ncbi.nlm.nih.gov/pubmed?term=Laporte S[Author]&amp;cauthor=true&amp;cauthor_uid=24350682"/>
              </a:rPr>
              <a:t>.</a:t>
            </a:r>
            <a:endParaRPr lang="fr-FR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34200" y="1066800"/>
            <a:ext cx="1752600" cy="3970318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Chez les patients souffrant d’insuffisance rénale, les NACO aux doses recommandées ne sont pas inférieurs aux anticoagulants traditionnels et s’avèrent relativement sûrs.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04800" y="140337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/>
                <a:cs typeface="Arial"/>
              </a:rPr>
              <a:t>B</a:t>
            </a:r>
            <a:r>
              <a:rPr lang="fr-FR" sz="1200" dirty="0" smtClean="0">
                <a:latin typeface="Arial"/>
                <a:cs typeface="Arial"/>
              </a:rPr>
              <a:t>anques de données </a:t>
            </a:r>
            <a:r>
              <a:rPr lang="fr-FR" sz="1200" dirty="0" err="1" smtClean="0">
                <a:latin typeface="Arial"/>
                <a:cs typeface="Arial"/>
              </a:rPr>
              <a:t>PubMed</a:t>
            </a:r>
            <a:r>
              <a:rPr lang="fr-FR" sz="1200" dirty="0" smtClean="0">
                <a:latin typeface="Arial"/>
                <a:cs typeface="Arial"/>
              </a:rPr>
              <a:t>, de la Bibliothèque Cochrane, EMBASE, EBSCO, Web of Science et CINAHL 1er janvier 2001 au 23 mars 2014</a:t>
            </a:r>
            <a:endParaRPr lang="fr-FR" sz="1200" dirty="0">
              <a:latin typeface="Arial"/>
              <a:cs typeface="Arial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B921-5347-944E-BB11-BA9B088D99BA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00970" y="6319161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530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00970" y="6319161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3442" y="1117601"/>
            <a:ext cx="7875372" cy="39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81000" y="304800"/>
            <a:ext cx="830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"/>
                <a:cs typeface="Arial"/>
              </a:rPr>
              <a:t>NACO REIN et SUJET AGE</a:t>
            </a:r>
            <a:endParaRPr lang="fr-FR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918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00970" y="6319161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latin typeface="Arial"/>
                <a:cs typeface="Arial"/>
              </a:rPr>
              <a:t>Dr Anne-Marie BARISIC  11.12.2015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664" y="1351363"/>
            <a:ext cx="4253640" cy="225445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998126" y="812754"/>
            <a:ext cx="2756256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AOD vers AVK</a:t>
            </a:r>
            <a:endParaRPr lang="fr-FR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98" y="1351363"/>
            <a:ext cx="4353140" cy="191652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19741" y="812754"/>
            <a:ext cx="1981229" cy="33855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00"/>
                </a:solidFill>
                <a:latin typeface="Arial"/>
                <a:cs typeface="Arial"/>
              </a:rPr>
              <a:t>AVK vers AOD</a:t>
            </a:r>
            <a:endParaRPr lang="fr-FR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318192" y="165731"/>
            <a:ext cx="44252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"/>
                <a:cs typeface="Arial"/>
              </a:rPr>
              <a:t>SWITCHS et RELAIS</a:t>
            </a:r>
            <a:endParaRPr lang="fr-FR" sz="3200" b="1" dirty="0">
              <a:latin typeface="Arial"/>
              <a:cs typeface="Arial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98" y="4541530"/>
            <a:ext cx="3455440" cy="177763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33852" y="4082929"/>
            <a:ext cx="275625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AOD vers parentéral</a:t>
            </a:r>
            <a:endParaRPr lang="fr-FR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0838" y="4541529"/>
            <a:ext cx="4223544" cy="177763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291040" y="3937202"/>
            <a:ext cx="275625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Arial"/>
                <a:cs typeface="Arial"/>
              </a:rPr>
              <a:t>Parentéral vers AOD</a:t>
            </a:r>
            <a:endParaRPr lang="fr-FR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416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00970" y="6319161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1079500"/>
            <a:ext cx="4495800" cy="4699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1770" y="5022625"/>
            <a:ext cx="12891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00"/>
                </a:solidFill>
                <a:latin typeface="Arial"/>
                <a:cs typeface="Arial"/>
              </a:rPr>
              <a:t>GIHP</a:t>
            </a:r>
            <a:endParaRPr lang="fr-FR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5377" y="846540"/>
            <a:ext cx="273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FAIBLE RISQUE</a:t>
            </a:r>
          </a:p>
          <a:p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 HEMORRAGIQUE</a:t>
            </a:r>
            <a:endParaRPr lang="fr-FR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988574" y="708040"/>
            <a:ext cx="315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/>
                </a:solidFill>
                <a:latin typeface="Arial"/>
                <a:cs typeface="Arial"/>
              </a:rPr>
              <a:t>RISQUE HEMORRAGIQUE </a:t>
            </a:r>
          </a:p>
          <a:p>
            <a:r>
              <a:rPr lang="fr-FR" b="1" dirty="0" smtClean="0">
                <a:solidFill>
                  <a:schemeClr val="accent5"/>
                </a:solidFill>
                <a:latin typeface="Arial"/>
                <a:cs typeface="Arial"/>
              </a:rPr>
              <a:t>MODERE OU ELEVE</a:t>
            </a:r>
            <a:endParaRPr lang="fr-FR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274" y="1831930"/>
            <a:ext cx="8337648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</a:pPr>
            <a:r>
              <a:rPr lang="fr-FR" altLang="fr-FR" sz="2000" b="1" dirty="0" smtClean="0">
                <a:latin typeface="Arial" pitchFamily="34" charset="0"/>
                <a:cs typeface="Arial" pitchFamily="34" charset="0"/>
              </a:rPr>
              <a:t>Quelle place actuellement pour les AVK chez le sujet âgé?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</a:pPr>
            <a:endParaRPr lang="fr-FR" altLang="fr-FR" sz="2000" b="1" dirty="0" smtClean="0"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</a:pPr>
            <a:r>
              <a:rPr lang="fr-FR" altLang="fr-FR" sz="2000" b="1" dirty="0" smtClean="0">
                <a:latin typeface="Arial" pitchFamily="34" charset="0"/>
                <a:cs typeface="Arial" pitchFamily="34" charset="0"/>
              </a:rPr>
              <a:t>NACO : le bon usage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tabLst/>
            </a:pPr>
            <a:endParaRPr lang="fr-FR" altLang="fr-FR" sz="20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fr-FR" altLang="fr-FR" sz="2000" b="1" dirty="0" smtClean="0">
                <a:latin typeface="Arial" pitchFamily="34" charset="0"/>
                <a:cs typeface="Arial" pitchFamily="34" charset="0"/>
              </a:rPr>
              <a:t>NACO: des études à la vraie vie 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tabLst/>
            </a:pPr>
            <a:endParaRPr lang="fr-FR" altLang="fr-FR" sz="2000" b="1" dirty="0" smtClean="0"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</a:pPr>
            <a:r>
              <a:rPr lang="fr-FR" altLang="fr-FR" sz="2000" b="1" dirty="0" smtClean="0">
                <a:latin typeface="Arial" pitchFamily="34" charset="0"/>
                <a:cs typeface="Arial" pitchFamily="34" charset="0"/>
              </a:rPr>
              <a:t>Freins à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l’utilisation des</a:t>
            </a:r>
            <a:r>
              <a:rPr kumimoji="0" lang="fr-FR" alt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NACO chez le sujet âgé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tabLst/>
            </a:pPr>
            <a:endParaRPr lang="fr-FR" altLang="fr-FR" sz="2000" b="1" dirty="0" smtClean="0"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</a:pPr>
            <a:r>
              <a:rPr kumimoji="0" lang="fr-FR" alt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Précautions spécifiques chez le sujet âgé fragile 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</a:pPr>
            <a:endParaRPr lang="fr-FR" altLang="fr-FR" sz="2000" b="1" dirty="0" smtClean="0"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</a:pP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Les</a:t>
            </a:r>
            <a:r>
              <a:rPr kumimoji="0" lang="fr-FR" alt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« inclassables »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</a:pPr>
            <a:endParaRPr lang="fr-FR" altLang="fr-FR" sz="2000" b="1" baseline="0" dirty="0" smtClean="0"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</a:pPr>
            <a:endParaRPr kumimoji="0" lang="fr-FR" alt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0970" y="6473050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600364" y="600364"/>
            <a:ext cx="7851648" cy="1108363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Arial"/>
                <a:cs typeface="Arial"/>
              </a:rPr>
              <a:t>ANTICOAGULANTS ORAUX DIRECTS:</a:t>
            </a:r>
            <a:br>
              <a:rPr lang="fr-FR" sz="3200" b="1" dirty="0" smtClean="0">
                <a:latin typeface="Arial"/>
                <a:cs typeface="Arial"/>
              </a:rPr>
            </a:br>
            <a:r>
              <a:rPr lang="fr-FR" sz="3200" b="1" dirty="0" smtClean="0">
                <a:latin typeface="Arial"/>
                <a:cs typeface="Arial"/>
              </a:rPr>
              <a:t>Faut-il encore hésiter?</a:t>
            </a:r>
            <a:endParaRPr lang="fr-FR" sz="3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61214" y="6319161"/>
            <a:ext cx="3221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27337" y="481094"/>
            <a:ext cx="74267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"/>
                <a:cs typeface="Arial"/>
              </a:rPr>
              <a:t>NACO et OUBLI DE DOSE</a:t>
            </a:r>
            <a:endParaRPr lang="fr-FR" sz="3200" b="1" dirty="0">
              <a:latin typeface="Arial"/>
              <a:cs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337" y="1316471"/>
            <a:ext cx="74267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En cas d’oubli:</a:t>
            </a:r>
          </a:p>
          <a:p>
            <a:pPr lvl="1">
              <a:buFont typeface="Arial"/>
              <a:buChar char="•"/>
            </a:pPr>
            <a:endParaRPr lang="fr-FR" dirty="0" smtClean="0">
              <a:latin typeface="Arial"/>
              <a:cs typeface="Arial"/>
            </a:endParaRPr>
          </a:p>
          <a:p>
            <a:pPr lvl="1"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 smtClean="0">
                <a:solidFill>
                  <a:srgbClr val="FF6600"/>
                </a:solidFill>
                <a:latin typeface="Arial"/>
                <a:cs typeface="Arial"/>
              </a:rPr>
              <a:t>Si NACO en 2 prises</a:t>
            </a:r>
          </a:p>
          <a:p>
            <a:pPr lvl="3"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 délai de &lt; 6h: prendre la dose oubliée</a:t>
            </a:r>
          </a:p>
          <a:p>
            <a:pPr lvl="3"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 délai de &gt; 6h: prendre prochain </a:t>
            </a:r>
            <a:r>
              <a:rPr lang="fr-FR" dirty="0" err="1" smtClean="0">
                <a:latin typeface="Arial"/>
                <a:cs typeface="Arial"/>
              </a:rPr>
              <a:t>cp</a:t>
            </a:r>
            <a:r>
              <a:rPr lang="fr-FR" dirty="0" smtClean="0">
                <a:latin typeface="Arial"/>
                <a:cs typeface="Arial"/>
              </a:rPr>
              <a:t> à l’heure prévue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dirty="0" smtClean="0">
                <a:solidFill>
                  <a:srgbClr val="FF6600"/>
                </a:solidFill>
                <a:latin typeface="Arial"/>
                <a:cs typeface="Arial"/>
              </a:rPr>
              <a:t>Si NACO en 1 prise quotidienne</a:t>
            </a:r>
          </a:p>
          <a:p>
            <a:pPr lvl="3"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 délai de &lt; 12h: prendre la dose oubliée</a:t>
            </a:r>
          </a:p>
          <a:p>
            <a:pPr lvl="3"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 délai de &gt; 12h: prendre le prochain </a:t>
            </a:r>
            <a:r>
              <a:rPr lang="fr-FR" dirty="0" err="1" smtClean="0">
                <a:latin typeface="Arial"/>
                <a:cs typeface="Arial"/>
              </a:rPr>
              <a:t>cp</a:t>
            </a:r>
            <a:r>
              <a:rPr lang="fr-FR" dirty="0" smtClean="0">
                <a:latin typeface="Arial"/>
                <a:cs typeface="Arial"/>
              </a:rPr>
              <a:t> à l’heure prévue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 </a:t>
            </a:r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Ne jamais doubler les doses pour compenser celle oubliée</a:t>
            </a:r>
          </a:p>
          <a:p>
            <a:pPr lvl="3">
              <a:buFont typeface="Arial"/>
              <a:buChar char="•"/>
            </a:pPr>
            <a:endParaRPr lang="fr-FR" dirty="0" smtClean="0">
              <a:latin typeface="Arial"/>
              <a:cs typeface="Arial"/>
            </a:endParaRPr>
          </a:p>
          <a:p>
            <a:endParaRPr lang="fr-FR" dirty="0">
              <a:latin typeface="Arial"/>
              <a:cs typeface="Arial"/>
            </a:endParaRPr>
          </a:p>
        </p:txBody>
      </p:sp>
      <p:grpSp>
        <p:nvGrpSpPr>
          <p:cNvPr id="5" name="Group 51"/>
          <p:cNvGrpSpPr/>
          <p:nvPr/>
        </p:nvGrpSpPr>
        <p:grpSpPr>
          <a:xfrm>
            <a:off x="848381" y="4163460"/>
            <a:ext cx="7426794" cy="1396875"/>
            <a:chOff x="395537" y="1268760"/>
            <a:chExt cx="5016022" cy="1353393"/>
          </a:xfrm>
        </p:grpSpPr>
        <p:grpSp>
          <p:nvGrpSpPr>
            <p:cNvPr id="6" name="Group 28"/>
            <p:cNvGrpSpPr/>
            <p:nvPr/>
          </p:nvGrpSpPr>
          <p:grpSpPr>
            <a:xfrm>
              <a:off x="395537" y="1268760"/>
              <a:ext cx="5016022" cy="1353393"/>
              <a:chOff x="395537" y="1268760"/>
              <a:chExt cx="5016022" cy="1353393"/>
            </a:xfrm>
          </p:grpSpPr>
          <p:pic>
            <p:nvPicPr>
              <p:cNvPr id="13" name="Image 16" descr="Illu 3 Apixaban sans sourire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0160" y="1621767"/>
                <a:ext cx="4775923" cy="845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4" name="Connecteur droit 6"/>
              <p:cNvCxnSpPr>
                <a:cxnSpLocks noChangeShapeType="1"/>
              </p:cNvCxnSpPr>
              <p:nvPr/>
            </p:nvCxnSpPr>
            <p:spPr bwMode="auto">
              <a:xfrm>
                <a:off x="2131256" y="1377949"/>
                <a:ext cx="0" cy="1244204"/>
              </a:xfrm>
              <a:prstGeom prst="line">
                <a:avLst/>
              </a:prstGeom>
              <a:noFill/>
              <a:ln w="41275" algn="ctr">
                <a:solidFill>
                  <a:schemeClr val="accent2"/>
                </a:solidFill>
                <a:prstDash val="sysDash"/>
                <a:round/>
                <a:headEnd/>
                <a:tailEnd/>
              </a:ln>
            </p:spPr>
          </p:cxnSp>
          <p:sp>
            <p:nvSpPr>
              <p:cNvPr id="15" name="ZoneTexte 8"/>
              <p:cNvSpPr txBox="1">
                <a:spLocks noChangeArrowheads="1"/>
              </p:cNvSpPr>
              <p:nvPr/>
            </p:nvSpPr>
            <p:spPr bwMode="auto">
              <a:xfrm>
                <a:off x="1007862" y="1268760"/>
                <a:ext cx="506352" cy="328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fr-FR" sz="1600" b="1" dirty="0">
                    <a:solidFill>
                      <a:srgbClr val="006EB4"/>
                    </a:solidFill>
                  </a:rPr>
                  <a:t>Day </a:t>
                </a:r>
                <a:r>
                  <a:rPr lang="fr-FR" sz="1600" b="1" dirty="0" smtClean="0">
                    <a:solidFill>
                      <a:srgbClr val="006EB4"/>
                    </a:solidFill>
                  </a:rPr>
                  <a:t>1</a:t>
                </a:r>
                <a:endParaRPr lang="fr-FR" sz="1600" b="1" dirty="0">
                  <a:solidFill>
                    <a:srgbClr val="006EB4"/>
                  </a:solidFill>
                </a:endParaRPr>
              </a:p>
            </p:txBody>
          </p:sp>
          <p:sp>
            <p:nvSpPr>
              <p:cNvPr id="16" name="ZoneTexte 9"/>
              <p:cNvSpPr txBox="1">
                <a:spLocks noChangeArrowheads="1"/>
              </p:cNvSpPr>
              <p:nvPr/>
            </p:nvSpPr>
            <p:spPr bwMode="auto">
              <a:xfrm>
                <a:off x="3400221" y="1268760"/>
                <a:ext cx="506352" cy="328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fr-FR" sz="1600" b="1" dirty="0">
                    <a:solidFill>
                      <a:srgbClr val="006EB4"/>
                    </a:solidFill>
                  </a:rPr>
                  <a:t>Day 2</a:t>
                </a:r>
              </a:p>
            </p:txBody>
          </p:sp>
          <p:cxnSp>
            <p:nvCxnSpPr>
              <p:cNvPr id="17" name="Connecteur droit avec flèche 13"/>
              <p:cNvCxnSpPr>
                <a:cxnSpLocks noChangeShapeType="1"/>
              </p:cNvCxnSpPr>
              <p:nvPr/>
            </p:nvCxnSpPr>
            <p:spPr bwMode="auto">
              <a:xfrm>
                <a:off x="1593689" y="1424511"/>
                <a:ext cx="431668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" name="Connecteur droit avec flèche 14"/>
              <p:cNvCxnSpPr>
                <a:cxnSpLocks noChangeShapeType="1"/>
              </p:cNvCxnSpPr>
              <p:nvPr/>
            </p:nvCxnSpPr>
            <p:spPr bwMode="auto">
              <a:xfrm>
                <a:off x="3957378" y="1424511"/>
                <a:ext cx="1274634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9" name="Connecteur droit avec flèche 16"/>
              <p:cNvCxnSpPr>
                <a:cxnSpLocks noChangeShapeType="1"/>
              </p:cNvCxnSpPr>
              <p:nvPr/>
            </p:nvCxnSpPr>
            <p:spPr bwMode="auto">
              <a:xfrm flipH="1">
                <a:off x="504262" y="1424511"/>
                <a:ext cx="408261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0" name="Connecteur droit 18"/>
              <p:cNvCxnSpPr>
                <a:cxnSpLocks noChangeShapeType="1"/>
              </p:cNvCxnSpPr>
              <p:nvPr/>
            </p:nvCxnSpPr>
            <p:spPr bwMode="auto">
              <a:xfrm>
                <a:off x="395537" y="1377949"/>
                <a:ext cx="0" cy="1244204"/>
              </a:xfrm>
              <a:prstGeom prst="line">
                <a:avLst/>
              </a:prstGeom>
              <a:noFill/>
              <a:ln w="41275" algn="ctr">
                <a:solidFill>
                  <a:schemeClr val="accent2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21" name="Connecteur droit 21"/>
              <p:cNvCxnSpPr>
                <a:cxnSpLocks noChangeShapeType="1"/>
              </p:cNvCxnSpPr>
              <p:nvPr/>
            </p:nvCxnSpPr>
            <p:spPr bwMode="auto">
              <a:xfrm>
                <a:off x="5411559" y="1377949"/>
                <a:ext cx="0" cy="1244204"/>
              </a:xfrm>
              <a:prstGeom prst="line">
                <a:avLst/>
              </a:prstGeom>
              <a:noFill/>
              <a:ln w="41275" algn="ctr">
                <a:solidFill>
                  <a:schemeClr val="accent2"/>
                </a:solidFill>
                <a:prstDash val="sysDash"/>
                <a:round/>
                <a:headEnd/>
                <a:tailEnd/>
              </a:ln>
            </p:spPr>
          </p:cxnSp>
          <p:cxnSp>
            <p:nvCxnSpPr>
              <p:cNvPr id="22" name="Connecteur droit avec flèche 23"/>
              <p:cNvCxnSpPr>
                <a:cxnSpLocks noChangeShapeType="1"/>
              </p:cNvCxnSpPr>
              <p:nvPr/>
            </p:nvCxnSpPr>
            <p:spPr bwMode="auto">
              <a:xfrm flipH="1">
                <a:off x="2195829" y="1424511"/>
                <a:ext cx="1105488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7" name="TextBox 10"/>
            <p:cNvSpPr txBox="1"/>
            <p:nvPr/>
          </p:nvSpPr>
          <p:spPr>
            <a:xfrm>
              <a:off x="526702" y="1518074"/>
              <a:ext cx="601881" cy="20873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800" b="1" dirty="0" smtClean="0">
                  <a:solidFill>
                    <a:srgbClr val="FF0000"/>
                  </a:solidFill>
                </a:rPr>
                <a:t>08:00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11"/>
            <p:cNvSpPr txBox="1"/>
            <p:nvPr/>
          </p:nvSpPr>
          <p:spPr>
            <a:xfrm>
              <a:off x="1402556" y="1529337"/>
              <a:ext cx="601881" cy="20873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800" b="1" dirty="0" smtClean="0">
                  <a:solidFill>
                    <a:srgbClr val="FF0000"/>
                  </a:solidFill>
                </a:rPr>
                <a:t>20:00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2315879" y="1522679"/>
              <a:ext cx="601881" cy="20873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800" b="1" dirty="0" smtClean="0">
                  <a:solidFill>
                    <a:srgbClr val="FF0000"/>
                  </a:solidFill>
                </a:rPr>
                <a:t>08:00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5"/>
            <p:cNvSpPr txBox="1"/>
            <p:nvPr/>
          </p:nvSpPr>
          <p:spPr>
            <a:xfrm>
              <a:off x="3055991" y="1529337"/>
              <a:ext cx="510512" cy="17891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600" b="1" dirty="0" smtClean="0">
                  <a:solidFill>
                    <a:srgbClr val="FF0000"/>
                  </a:solidFill>
                </a:rPr>
                <a:t>12:00</a:t>
              </a:r>
              <a:endParaRPr lang="en-US" sz="6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7"/>
            <p:cNvSpPr txBox="1"/>
            <p:nvPr/>
          </p:nvSpPr>
          <p:spPr>
            <a:xfrm>
              <a:off x="4776534" y="1531279"/>
              <a:ext cx="455479" cy="164008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500" b="1" dirty="0" smtClean="0">
                  <a:solidFill>
                    <a:srgbClr val="FF0000"/>
                  </a:solidFill>
                </a:rPr>
                <a:t>20:00</a:t>
              </a:r>
              <a:endParaRPr lang="en-US" sz="5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5595934" y="5869289"/>
            <a:ext cx="3270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Arial"/>
                <a:cs typeface="Arial"/>
              </a:rPr>
              <a:t>HAS Parcours de soin </a:t>
            </a:r>
            <a:r>
              <a:rPr lang="fr-FR" sz="1200" i="1" dirty="0" err="1" smtClean="0">
                <a:latin typeface="Arial"/>
                <a:cs typeface="Arial"/>
              </a:rPr>
              <a:t>Fevr</a:t>
            </a:r>
            <a:r>
              <a:rPr lang="fr-FR" sz="1200" i="1" dirty="0" smtClean="0">
                <a:latin typeface="Arial"/>
                <a:cs typeface="Arial"/>
              </a:rPr>
              <a:t> 2014</a:t>
            </a:r>
            <a:endParaRPr lang="fr-FR" sz="1200" i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61214" y="6473050"/>
            <a:ext cx="3221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39482" y="288657"/>
            <a:ext cx="45763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"/>
                <a:cs typeface="Arial"/>
              </a:rPr>
              <a:t>ANTIDOTES</a:t>
            </a:r>
            <a:endParaRPr lang="fr-FR" sz="32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31602"/>
            <a:ext cx="8229600" cy="48686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Actuellement recommandé si saignement majeur :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FEIBA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ou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CCP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Idarucizumab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(PRAXBIND)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antidote du </a:t>
            </a:r>
            <a:r>
              <a:rPr kumimoji="0" lang="fr-FR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Dabigatran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fr-FR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lang="fr-FR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Antidote universel des AOD de type </a:t>
            </a:r>
            <a:r>
              <a:rPr kumimoji="0" lang="fr-FR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anti-Xa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: </a:t>
            </a:r>
            <a:r>
              <a:rPr lang="fr-FR" b="1" dirty="0" err="1" smtClean="0">
                <a:solidFill>
                  <a:srgbClr val="FF6600"/>
                </a:solidFill>
                <a:latin typeface="Arial"/>
                <a:cs typeface="Arial"/>
              </a:rPr>
              <a:t>A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ndexanet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alpha (ANNEXA)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   </a:t>
            </a:r>
            <a:r>
              <a:rPr lang="fr-FR" dirty="0" smtClean="0">
                <a:latin typeface="Arial"/>
                <a:cs typeface="Arial"/>
              </a:rPr>
              <a:t>(phase III)</a:t>
            </a:r>
            <a:endParaRPr kumimoji="0" lang="fr-FR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2365032" y="2433575"/>
            <a:ext cx="3389484" cy="1702513"/>
          </a:xfrm>
          <a:prstGeom prst="rect">
            <a:avLst/>
          </a:prstGeom>
          <a:gradFill>
            <a:gsLst>
              <a:gs pos="0">
                <a:srgbClr val="0D4875"/>
              </a:gs>
              <a:gs pos="100000">
                <a:schemeClr val="accent2"/>
              </a:gs>
            </a:gsLst>
            <a:lin ang="16200000" scaled="1"/>
          </a:gra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252000" tIns="0" rIns="144000" bIns="0" rtlCol="0" anchor="ctr" anchorCtr="0">
            <a:noAutofit/>
          </a:bodyPr>
          <a:lstStyle/>
          <a:p>
            <a:r>
              <a:rPr lang="en-GB" altLang="en-US" sz="1600" b="1" dirty="0">
                <a:ln w="63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Immediate, complete, and </a:t>
            </a:r>
            <a:r>
              <a:rPr lang="en-GB" altLang="en-US" sz="1600" b="1" dirty="0" smtClean="0">
                <a:ln w="63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1600" b="1" dirty="0" smtClean="0">
                <a:ln w="63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600" b="1" dirty="0" smtClean="0">
                <a:ln w="63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sustained </a:t>
            </a:r>
            <a:r>
              <a:rPr lang="en-GB" altLang="en-US" sz="1600" b="1" dirty="0">
                <a:ln w="63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reversal</a:t>
            </a:r>
            <a:r>
              <a:rPr lang="en-GB" altLang="en-US" sz="1600" b="1" baseline="30000" dirty="0">
                <a:ln w="63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400" dirty="0">
                <a:ln w="63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pattern in elderly </a:t>
            </a:r>
            <a:r>
              <a:rPr lang="en-GB" altLang="en-US" sz="1400" dirty="0" smtClean="0">
                <a:ln w="63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1400" dirty="0" smtClean="0">
                <a:ln w="63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400" dirty="0" smtClean="0">
                <a:ln w="63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GB" altLang="en-US" sz="1400" dirty="0">
                <a:ln w="63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patients with moderate renal impairment</a:t>
            </a:r>
            <a:r>
              <a:rPr lang="en-GB" altLang="en-US" sz="1400" baseline="30000" dirty="0">
                <a:ln w="63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n w="63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serious adverse events reported</a:t>
            </a:r>
            <a:r>
              <a:rPr lang="en-GB" sz="1400" baseline="30000" dirty="0">
                <a:ln w="63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251" y="278741"/>
            <a:ext cx="8186550" cy="86616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latin typeface="Arial"/>
                <a:cs typeface="Arial"/>
              </a:rPr>
              <a:t>LES « INCLASSABLES »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251" y="1144907"/>
            <a:ext cx="8186550" cy="2165022"/>
          </a:xfrm>
        </p:spPr>
        <p:txBody>
          <a:bodyPr>
            <a:normAutofit/>
          </a:bodyPr>
          <a:lstStyle/>
          <a:p>
            <a:pPr algn="just">
              <a:buFont typeface="Arial"/>
              <a:buChar char="•"/>
            </a:pPr>
            <a:r>
              <a:rPr lang="fr-FR" sz="1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cs typeface="Arial"/>
              </a:rPr>
              <a:t>Le grand âge </a:t>
            </a:r>
            <a:r>
              <a:rPr lang="fr-FR" sz="1800" dirty="0" smtClean="0">
                <a:solidFill>
                  <a:srgbClr val="000000"/>
                </a:solidFill>
                <a:latin typeface="Arial"/>
                <a:cs typeface="Arial"/>
              </a:rPr>
              <a:t>( &gt; 90 ans) </a:t>
            </a:r>
          </a:p>
          <a:p>
            <a:pPr algn="just"/>
            <a:endParaRPr lang="fr-FR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fr-FR" sz="1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cs typeface="Arial"/>
              </a:rPr>
              <a:t>Le très fragile </a:t>
            </a:r>
            <a:r>
              <a:rPr lang="fr-FR" sz="1800" dirty="0" smtClean="0">
                <a:solidFill>
                  <a:srgbClr val="000000"/>
                </a:solidFill>
                <a:latin typeface="Arial"/>
                <a:cs typeface="Arial"/>
              </a:rPr>
              <a:t>( petit poids, troubles digestifs, risque de chute, </a:t>
            </a:r>
            <a:r>
              <a:rPr lang="fr-FR" sz="1800" dirty="0" err="1" smtClean="0">
                <a:solidFill>
                  <a:srgbClr val="000000"/>
                </a:solidFill>
                <a:latin typeface="Arial"/>
                <a:cs typeface="Arial"/>
              </a:rPr>
              <a:t>etc</a:t>
            </a:r>
            <a:r>
              <a:rPr lang="fr-FR" sz="1800" dirty="0" smtClean="0">
                <a:solidFill>
                  <a:srgbClr val="000000"/>
                </a:solidFill>
                <a:latin typeface="Arial"/>
                <a:cs typeface="Arial"/>
              </a:rPr>
              <a:t>…) </a:t>
            </a:r>
          </a:p>
          <a:p>
            <a:pPr algn="just">
              <a:buFont typeface="Arial"/>
              <a:buChar char="•"/>
            </a:pPr>
            <a:endParaRPr lang="fr-FR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buFont typeface="Arial"/>
              <a:buChar char="•"/>
            </a:pPr>
            <a:r>
              <a:rPr lang="fr-FR" sz="1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800" b="1" dirty="0" smtClean="0">
                <a:solidFill>
                  <a:srgbClr val="000000"/>
                </a:solidFill>
                <a:latin typeface="Arial"/>
                <a:cs typeface="Arial"/>
              </a:rPr>
              <a:t>Le « contre indiqué » aux anticoagulants</a:t>
            </a:r>
          </a:p>
          <a:p>
            <a:pPr algn="just"/>
            <a:endParaRPr lang="fr-FR" sz="1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1214" y="6319161"/>
            <a:ext cx="3221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88856" y="4194957"/>
            <a:ext cx="7157429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 Choix « par défaut » : intérêt du BCN et de la </a:t>
            </a:r>
            <a:r>
              <a:rPr lang="fr-FR" dirty="0" err="1" smtClean="0">
                <a:latin typeface="Arial"/>
                <a:cs typeface="Arial"/>
              </a:rPr>
              <a:t>Safety</a:t>
            </a:r>
            <a:r>
              <a:rPr lang="fr-FR" dirty="0" smtClean="0">
                <a:latin typeface="Arial"/>
                <a:cs typeface="Arial"/>
              </a:rPr>
              <a:t> </a:t>
            </a:r>
          </a:p>
          <a:p>
            <a:pPr>
              <a:buFont typeface="Arial"/>
              <a:buChar char="•"/>
            </a:pPr>
            <a:endParaRPr lang="fr-FR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 Place des faibles doses de NACO ?</a:t>
            </a:r>
          </a:p>
          <a:p>
            <a:pPr>
              <a:buFont typeface="Arial"/>
              <a:buChar char="•"/>
            </a:pPr>
            <a:endParaRPr lang="fr-FR" dirty="0" smtClean="0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 Occlusion percutanée de l’auricule ? 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7462" y="3309929"/>
            <a:ext cx="686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Arial"/>
                <a:cs typeface="Arial"/>
              </a:rPr>
              <a:t>QUELS ARGUMENS DE CHOIX ?</a:t>
            </a:r>
            <a:endParaRPr lang="fr-FR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65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00970" y="6319161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57200" y="0"/>
            <a:ext cx="8229600" cy="777683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SAFETY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777683"/>
            <a:ext cx="8480425" cy="28480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AVC ischémique :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24% de mortalité à 30 jours dans les déficits sévères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Hémorragies intracrâniennes :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45% de mortalité à 30 jours sous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Warfarine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Mortalité associée à un saignement gastro-intestinal:</a:t>
            </a:r>
          </a:p>
          <a:p>
            <a:pPr marL="1097280" lvl="2" indent="-246888" defTabSz="914400">
              <a:spcBef>
                <a:spcPct val="20000"/>
              </a:spcBef>
              <a:buClr>
                <a:schemeClr val="tx1"/>
              </a:buClr>
              <a:buSzPct val="85000"/>
              <a:buFont typeface="Wingdings" charset="2"/>
              <a:buChar char="²"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Saignement haut  : 2,7 %</a:t>
            </a:r>
          </a:p>
          <a:p>
            <a:pPr marL="1097280" lvl="2" indent="-246888" defTabSz="914400">
              <a:spcBef>
                <a:spcPct val="20000"/>
              </a:spcBef>
              <a:buClr>
                <a:schemeClr val="tx1"/>
              </a:buClr>
              <a:buSzPct val="85000"/>
              <a:buFont typeface="Wingdings" charset="2"/>
              <a:buChar char="²"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Saignement bas: 2,9%</a:t>
            </a:r>
          </a:p>
          <a:p>
            <a:pPr marL="1097280" lvl="2" indent="-246888" defTabSz="914400">
              <a:spcBef>
                <a:spcPct val="20000"/>
              </a:spcBef>
              <a:buClr>
                <a:schemeClr val="tx1"/>
              </a:buClr>
              <a:buSzPct val="85000"/>
              <a:buFont typeface="Wingdings" charset="2"/>
              <a:buChar char="²"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 précisé : 9,6%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5000"/>
              <a:buFont typeface="Arial"/>
              <a:buChar char="•"/>
              <a:tabLst/>
              <a:defRPr/>
            </a:pP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4108874" y="3102541"/>
            <a:ext cx="4828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400" dirty="0" err="1">
                <a:latin typeface="Arial"/>
                <a:cs typeface="Arial"/>
              </a:rPr>
              <a:t>FangMC</a:t>
            </a:r>
            <a:r>
              <a:rPr lang="fr-FR" sz="1400" dirty="0">
                <a:latin typeface="Arial"/>
                <a:cs typeface="Arial"/>
              </a:rPr>
              <a:t> et al,Stroke.2012;43:1759-1799</a:t>
            </a:r>
            <a:endParaRPr lang="fr-FR" sz="1200" dirty="0">
              <a:latin typeface="Arial"/>
              <a:cs typeface="Arial"/>
            </a:endParaRPr>
          </a:p>
          <a:p>
            <a:pPr eaLnBrk="1" hangingPunct="1"/>
            <a:r>
              <a:rPr lang="fr-FR" sz="1400" dirty="0" err="1">
                <a:latin typeface="Arial"/>
                <a:cs typeface="Arial"/>
              </a:rPr>
              <a:t>El-Thwii</a:t>
            </a:r>
            <a:r>
              <a:rPr lang="fr-FR" sz="1400" dirty="0">
                <a:latin typeface="Arial"/>
                <a:cs typeface="Arial"/>
              </a:rPr>
              <a:t> AM,Worlde/Gastroenterol.2012;18:1154-1158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84213" y="3811995"/>
            <a:ext cx="6011446" cy="149343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Edoxaban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forte dose 60 mg       faible dose 30 mg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AVCI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-  20%                            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 41 %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Hémorragies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Maj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Equivalent                     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- 53%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Mortalité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- 8%                               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- 13%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ZoneTexte 4"/>
          <p:cNvSpPr txBox="1">
            <a:spLocks noChangeArrowheads="1"/>
          </p:cNvSpPr>
          <p:nvPr/>
        </p:nvSpPr>
        <p:spPr bwMode="auto">
          <a:xfrm>
            <a:off x="3851275" y="6011384"/>
            <a:ext cx="5616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400" dirty="0" err="1">
                <a:latin typeface="Arial"/>
                <a:cs typeface="Arial"/>
              </a:rPr>
              <a:t>Giugliano</a:t>
            </a:r>
            <a:r>
              <a:rPr lang="fr-FR" sz="1400" dirty="0">
                <a:latin typeface="Arial"/>
                <a:cs typeface="Arial"/>
              </a:rPr>
              <a:t> RP et al. N </a:t>
            </a:r>
            <a:r>
              <a:rPr lang="fr-FR" sz="1400" dirty="0" err="1">
                <a:latin typeface="Arial"/>
                <a:cs typeface="Arial"/>
              </a:rPr>
              <a:t>Engl</a:t>
            </a:r>
            <a:r>
              <a:rPr lang="fr-FR" sz="1400" dirty="0">
                <a:latin typeface="Arial"/>
                <a:cs typeface="Arial"/>
              </a:rPr>
              <a:t> J Med.2013;369:2093-2104</a:t>
            </a:r>
          </a:p>
        </p:txBody>
      </p:sp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684213" y="5305425"/>
            <a:ext cx="80025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600" b="1" dirty="0">
                <a:solidFill>
                  <a:srgbClr val="3366FF"/>
                </a:solidFill>
                <a:latin typeface="Arial"/>
                <a:cs typeface="Arial"/>
              </a:rPr>
              <a:t>« Les anticoagulants ne réduisent pas seulement les AVC  ischémiques mais sauvent des vies </a:t>
            </a:r>
            <a:r>
              <a:rPr lang="fr-FR" sz="1600" b="1" i="1" dirty="0">
                <a:solidFill>
                  <a:srgbClr val="3366FF"/>
                </a:solidFill>
                <a:latin typeface="Arial"/>
                <a:cs typeface="Arial"/>
              </a:rPr>
              <a:t>»</a:t>
            </a:r>
          </a:p>
          <a:p>
            <a:pPr eaLnBrk="1" hangingPunct="1"/>
            <a:endParaRPr lang="fr-FR" sz="16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918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61214" y="6319161"/>
            <a:ext cx="3221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46578" y="269413"/>
            <a:ext cx="75999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"/>
                <a:cs typeface="Arial"/>
              </a:rPr>
              <a:t>BENEFICE CLINIQUE NET</a:t>
            </a:r>
            <a:endParaRPr lang="fr-FR" sz="3200" b="1" dirty="0">
              <a:latin typeface="Arial"/>
              <a:cs typeface="Arial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95288" y="1366308"/>
            <a:ext cx="8424862" cy="447182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Bénéfice Clinique Net (BCN) idéal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absence d’accident ischémique et d’hémorragie majeure et sans augmentation de la mortalité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Souvent critère composite dans les études =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événements TE + hémorragies majeures + décès toute cause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Intérêt :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pour les populations à haut risque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les fragiles ou les inclassables , quand on doit choisir par « défaut 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Comparaison BCN NACO /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Warfarine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: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5000"/>
              <a:buFont typeface="Arial"/>
              <a:buChar char="•"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BCN identique pour </a:t>
            </a:r>
            <a:r>
              <a:rPr kumimoji="0" lang="fr-FR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Dabigatran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110 mg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5000"/>
              <a:buFont typeface="Arial"/>
              <a:buChar char="•"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BCN  limite supériorité pour DABIGATRAN 150 mg et </a:t>
            </a:r>
            <a:r>
              <a:rPr kumimoji="0" lang="fr-FR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Edoxaban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60 mg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5000"/>
              <a:buFont typeface="Arial"/>
              <a:buChar char="•"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BCN supérieur pour </a:t>
            </a:r>
            <a:r>
              <a:rPr kumimoji="0" lang="fr-FR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Edoxaban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30 mg et </a:t>
            </a:r>
            <a:r>
              <a:rPr kumimoji="0" lang="fr-FR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Apixaban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5000"/>
              <a:buFont typeface="Arial"/>
              <a:buChar char="•"/>
              <a:tabLst/>
              <a:defRPr/>
            </a:pP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918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00970" y="6319161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57200" y="250169"/>
            <a:ext cx="8229600" cy="75050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NACO faible dose ou ASPIRINE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8973"/>
            <a:ext cx="4293570" cy="354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39412" y="2488973"/>
            <a:ext cx="4304588" cy="350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27337" y="1239718"/>
            <a:ext cx="7426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/>
                <a:cs typeface="Arial"/>
              </a:rPr>
              <a:t>5600 patients </a:t>
            </a:r>
            <a:r>
              <a:rPr lang="fr-FR" dirty="0" err="1" smtClean="0">
                <a:latin typeface="Arial"/>
                <a:cs typeface="Arial"/>
              </a:rPr>
              <a:t>Apixaban</a:t>
            </a:r>
            <a:r>
              <a:rPr lang="fr-FR" dirty="0" smtClean="0">
                <a:latin typeface="Arial"/>
                <a:cs typeface="Arial"/>
              </a:rPr>
              <a:t> 2,5 x2 vs Aspirine 81 à 324 mg /j</a:t>
            </a:r>
          </a:p>
          <a:p>
            <a:pPr algn="ctr"/>
            <a:r>
              <a:rPr lang="fr-FR" dirty="0" smtClean="0">
                <a:latin typeface="Arial"/>
                <a:cs typeface="Arial"/>
              </a:rPr>
              <a:t>Age moyen 70 +/- 10 ans  </a:t>
            </a:r>
            <a:endParaRPr lang="fr-FR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70868" y="6380716"/>
            <a:ext cx="3221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217972"/>
            <a:ext cx="8229600" cy="6120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Contre indications, risque hémorragique trop grand, refus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64559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109031" y="5057277"/>
            <a:ext cx="39387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000" dirty="0"/>
              <a:t>Connolly S, </a:t>
            </a:r>
            <a:r>
              <a:rPr lang="fr-FR" sz="1000" dirty="0" err="1"/>
              <a:t>Pogue</a:t>
            </a:r>
            <a:r>
              <a:rPr lang="fr-FR" sz="1000" dirty="0"/>
              <a:t> J, Hart R et coll. </a:t>
            </a:r>
            <a:r>
              <a:rPr lang="fr-FR" sz="1000" dirty="0" err="1"/>
              <a:t>Clopidogrel</a:t>
            </a:r>
            <a:r>
              <a:rPr lang="fr-FR" sz="1000" dirty="0"/>
              <a:t> plus </a:t>
            </a:r>
            <a:r>
              <a:rPr lang="fr-FR" sz="1000" dirty="0" err="1"/>
              <a:t>aspirin</a:t>
            </a:r>
            <a:r>
              <a:rPr lang="fr-FR" sz="1000" dirty="0"/>
              <a:t> versus oral </a:t>
            </a:r>
            <a:r>
              <a:rPr lang="fr-FR" sz="1000" dirty="0" err="1"/>
              <a:t>anticoagulation</a:t>
            </a:r>
            <a:r>
              <a:rPr lang="fr-FR" sz="1000" dirty="0"/>
              <a:t> for atrial fibrillation in the Atrial fibrillation </a:t>
            </a:r>
            <a:r>
              <a:rPr lang="fr-FR" sz="1000" dirty="0" err="1"/>
              <a:t>Clopidogrel</a:t>
            </a:r>
            <a:r>
              <a:rPr lang="fr-FR" sz="1000" dirty="0"/>
              <a:t> Trial </a:t>
            </a:r>
            <a:r>
              <a:rPr lang="fr-FR" sz="1000" dirty="0" err="1"/>
              <a:t>with</a:t>
            </a:r>
            <a:r>
              <a:rPr lang="fr-FR" sz="1000" dirty="0"/>
              <a:t> </a:t>
            </a:r>
            <a:r>
              <a:rPr lang="fr-FR" sz="1000" dirty="0" err="1"/>
              <a:t>Irbesartan</a:t>
            </a:r>
            <a:r>
              <a:rPr lang="fr-FR" sz="1000" dirty="0"/>
              <a:t> for </a:t>
            </a:r>
            <a:r>
              <a:rPr lang="fr-FR" sz="1000" dirty="0" err="1"/>
              <a:t>prevention</a:t>
            </a:r>
            <a:r>
              <a:rPr lang="fr-FR" sz="1000" dirty="0"/>
              <a:t> of </a:t>
            </a:r>
            <a:r>
              <a:rPr lang="fr-FR" sz="1000" dirty="0" err="1"/>
              <a:t>Vascular</a:t>
            </a:r>
            <a:r>
              <a:rPr lang="fr-FR" sz="1000" dirty="0"/>
              <a:t> Events (ACTIVE-W): a </a:t>
            </a:r>
            <a:r>
              <a:rPr lang="fr-FR" sz="1000" dirty="0" err="1"/>
              <a:t>randomised</a:t>
            </a:r>
            <a:r>
              <a:rPr lang="fr-FR" sz="1000" dirty="0"/>
              <a:t> </a:t>
            </a:r>
            <a:r>
              <a:rPr lang="fr-FR" sz="1000" dirty="0" err="1"/>
              <a:t>controlled</a:t>
            </a:r>
            <a:r>
              <a:rPr lang="fr-FR" sz="1000" dirty="0"/>
              <a:t> trial. Lancet 2006;367:1903-12.</a:t>
            </a:r>
          </a:p>
          <a:p>
            <a:r>
              <a:rPr lang="fr-FR" sz="1000" dirty="0"/>
              <a:t> Connolly S. </a:t>
            </a:r>
            <a:r>
              <a:rPr lang="fr-FR" sz="1000" dirty="0" err="1"/>
              <a:t>Clopidogrel</a:t>
            </a:r>
            <a:r>
              <a:rPr lang="fr-FR" sz="1000" dirty="0"/>
              <a:t> plus </a:t>
            </a:r>
            <a:r>
              <a:rPr lang="fr-FR" sz="1000" dirty="0" err="1"/>
              <a:t>aspirin</a:t>
            </a:r>
            <a:r>
              <a:rPr lang="fr-FR" sz="1000" dirty="0"/>
              <a:t> versus </a:t>
            </a:r>
            <a:r>
              <a:rPr lang="fr-FR" sz="1000" dirty="0" err="1"/>
              <a:t>aspirin</a:t>
            </a:r>
            <a:r>
              <a:rPr lang="fr-FR" sz="1000" dirty="0"/>
              <a:t> </a:t>
            </a:r>
            <a:r>
              <a:rPr lang="fr-FR" sz="1000" dirty="0" err="1"/>
              <a:t>alone</a:t>
            </a:r>
            <a:r>
              <a:rPr lang="fr-FR" sz="1000" dirty="0"/>
              <a:t> for </a:t>
            </a:r>
            <a:r>
              <a:rPr lang="fr-FR" sz="1000" dirty="0" err="1"/>
              <a:t>prevention</a:t>
            </a:r>
            <a:r>
              <a:rPr lang="fr-FR" sz="1000" dirty="0"/>
              <a:t> of </a:t>
            </a:r>
            <a:r>
              <a:rPr lang="fr-FR" sz="1000" dirty="0" err="1"/>
              <a:t>vascular</a:t>
            </a:r>
            <a:r>
              <a:rPr lang="fr-FR" sz="1000" dirty="0"/>
              <a:t> </a:t>
            </a:r>
            <a:r>
              <a:rPr lang="fr-FR" sz="1000" dirty="0" err="1"/>
              <a:t>events</a:t>
            </a:r>
            <a:r>
              <a:rPr lang="fr-FR" sz="1000" dirty="0"/>
              <a:t> in patients </a:t>
            </a:r>
            <a:r>
              <a:rPr lang="fr-FR" sz="1000" dirty="0" err="1"/>
              <a:t>with</a:t>
            </a:r>
            <a:r>
              <a:rPr lang="fr-FR" sz="1000" dirty="0"/>
              <a:t> atrial fibrillation </a:t>
            </a:r>
            <a:r>
              <a:rPr lang="fr-FR" sz="1000" dirty="0" err="1"/>
              <a:t>at</a:t>
            </a:r>
            <a:r>
              <a:rPr lang="fr-FR" sz="1000" dirty="0"/>
              <a:t> </a:t>
            </a:r>
            <a:r>
              <a:rPr lang="fr-FR" sz="1000" dirty="0" err="1"/>
              <a:t>high</a:t>
            </a:r>
            <a:r>
              <a:rPr lang="fr-FR" sz="1000" dirty="0"/>
              <a:t> </a:t>
            </a:r>
            <a:r>
              <a:rPr lang="fr-FR" sz="1000" dirty="0" err="1"/>
              <a:t>risk</a:t>
            </a:r>
            <a:r>
              <a:rPr lang="fr-FR" sz="1000" dirty="0"/>
              <a:t> of stroke: the </a:t>
            </a:r>
            <a:r>
              <a:rPr lang="fr-FR" sz="1000" dirty="0" err="1"/>
              <a:t>results</a:t>
            </a:r>
            <a:r>
              <a:rPr lang="fr-FR" sz="1000" dirty="0"/>
              <a:t> of ACTIVE-A. </a:t>
            </a:r>
            <a:r>
              <a:rPr lang="fr-FR" sz="1000" dirty="0" err="1"/>
              <a:t>Late-breaking</a:t>
            </a:r>
            <a:r>
              <a:rPr lang="fr-FR" sz="1000" dirty="0"/>
              <a:t> </a:t>
            </a:r>
            <a:r>
              <a:rPr lang="fr-FR" sz="1000" dirty="0" err="1"/>
              <a:t>clinical</a:t>
            </a:r>
            <a:r>
              <a:rPr lang="fr-FR" sz="1000" dirty="0"/>
              <a:t> trials VI. Congrès de l'American </a:t>
            </a:r>
            <a:r>
              <a:rPr lang="fr-FR" sz="1000" dirty="0" err="1"/>
              <a:t>College</a:t>
            </a:r>
            <a:r>
              <a:rPr lang="fr-FR" sz="1000" dirty="0"/>
              <a:t> of </a:t>
            </a:r>
            <a:r>
              <a:rPr lang="fr-FR" sz="1000" dirty="0" err="1"/>
              <a:t>Cardiology</a:t>
            </a:r>
            <a:r>
              <a:rPr lang="fr-FR" sz="1000" dirty="0"/>
              <a:t>. 31 mars 2009.</a:t>
            </a: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564348" y="420131"/>
            <a:ext cx="8229600" cy="46831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OCCLUSION PERCUTANEE DE L’AURICULE</a:t>
            </a:r>
          </a:p>
        </p:txBody>
      </p:sp>
      <p:sp>
        <p:nvSpPr>
          <p:cNvPr id="8" name="Rectangle 6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81000" y="3175872"/>
            <a:ext cx="2889868" cy="959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>
            <a:prstTxWarp prst="textNoShape">
              <a:avLst/>
            </a:prstTxWarp>
          </a:bodyPr>
          <a:lstStyle/>
          <a:p>
            <a:pPr marL="40182"/>
            <a:r>
              <a:rPr lang="fr-CA" sz="160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L’appendice auriculaire gauche (AAG) est le site le plus fréquent de la formation de thrombus chez les patients atteints de FA</a:t>
            </a:r>
          </a:p>
        </p:txBody>
      </p:sp>
      <p:pic>
        <p:nvPicPr>
          <p:cNvPr id="10" name="Picture 5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270868" y="3378785"/>
            <a:ext cx="1928874" cy="1512797"/>
          </a:xfrm>
          <a:prstGeom prst="rect">
            <a:avLst/>
          </a:prstGeom>
          <a:noFill/>
          <a:ln w="25400">
            <a:solidFill>
              <a:srgbClr val="B30030"/>
            </a:solidFill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695158" y="3444636"/>
            <a:ext cx="3098790" cy="2354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00970" y="6473050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15694" y="198099"/>
            <a:ext cx="81579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Arial"/>
                <a:cs typeface="Arial"/>
              </a:rPr>
              <a:t>« TAKE HOME MESSAGES » 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28711" y="1019920"/>
            <a:ext cx="8144911" cy="5176575"/>
          </a:xfrm>
          <a:prstGeom prst="rect">
            <a:avLst/>
          </a:prstGeom>
          <a:solidFill>
            <a:schemeClr val="accent6"/>
          </a:solidFill>
        </p:spPr>
        <p:txBody>
          <a:bodyPr vert="horz">
            <a:noAutofit/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  Non infériorité des NACO par rapport aux AVK dans la prévention des accidents TE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fr-FR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  Diminution du risque d’hémorragie fatale notamment d’hémorragie cérébrale 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fr-FR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  Diminution de la mortalité globale pour certains (</a:t>
            </a:r>
            <a:r>
              <a:rPr lang="fr-FR" sz="1600" dirty="0" err="1" smtClean="0">
                <a:solidFill>
                  <a:srgbClr val="000000"/>
                </a:solidFill>
                <a:latin typeface="Arial"/>
                <a:cs typeface="Arial"/>
              </a:rPr>
              <a:t>apixaban</a:t>
            </a: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fr-FR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   Pas de biologie en routine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fr-FR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>
              <a:buClr>
                <a:schemeClr val="tx1"/>
              </a:buClr>
              <a:buFont typeface="Arial"/>
              <a:buChar char="•"/>
            </a:pP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Prescription en 1</a:t>
            </a:r>
            <a:r>
              <a:rPr lang="fr-FR" sz="1600" baseline="30000" dirty="0" smtClean="0">
                <a:solidFill>
                  <a:srgbClr val="000000"/>
                </a:solidFill>
                <a:latin typeface="Arial"/>
                <a:cs typeface="Arial"/>
              </a:rPr>
              <a:t>ère</a:t>
            </a: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 intention possible mais pas de </a:t>
            </a:r>
            <a:r>
              <a:rPr lang="fr-FR" sz="1600" dirty="0" err="1" smtClean="0">
                <a:solidFill>
                  <a:srgbClr val="000000"/>
                </a:solidFill>
                <a:latin typeface="Arial"/>
                <a:cs typeface="Arial"/>
              </a:rPr>
              <a:t>switch</a:t>
            </a: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 systématique des AVK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fr-FR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</a:t>
            </a: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Adaptation des posologies si Cockcroft entre 30-50ml/min et CI si &lt; 30 ml/min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kumimoji="0" lang="fr-FR" sz="16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l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Rester dans le bon usage et calculer le BCN (scores++)</a:t>
            </a:r>
          </a:p>
          <a:p>
            <a:pPr marL="274320" marR="0" lvl="0" indent="-274320" algn="l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kumimoji="0" lang="fr-FR" sz="16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l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Surveillance active: </a:t>
            </a:r>
            <a:r>
              <a:rPr kumimoji="0" lang="fr-FR" sz="160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départ:</a:t>
            </a:r>
            <a:r>
              <a:rPr lang="fr-FR" sz="1600" noProof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0" lang="fr-FR" sz="1600" i="0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Cockroft</a:t>
            </a: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Bilan hépatique , NFS</a:t>
            </a:r>
          </a:p>
          <a:p>
            <a:pPr marL="640080" marR="0" lvl="1" indent="-246888" algn="l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5000"/>
              <a:tabLst/>
              <a:defRPr/>
            </a:pP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      pendant: </a:t>
            </a:r>
            <a:r>
              <a:rPr kumimoji="0" lang="fr-FR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Cockroft</a:t>
            </a:r>
            <a:r>
              <a:rPr lang="fr-FR" sz="1600" noProof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 </a:t>
            </a:r>
            <a:r>
              <a:rPr lang="fr-FR" sz="1600" dirty="0" smtClean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 + selon clinique, NFS </a:t>
            </a:r>
            <a:r>
              <a:rPr lang="fr-FR" sz="1600" dirty="0" err="1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/ an</a:t>
            </a:r>
            <a:endParaRPr kumimoji="0" lang="fr-FR" sz="16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l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Education et sensibilisation du patient  + carte de NACO</a:t>
            </a:r>
          </a:p>
          <a:p>
            <a:pPr marL="274320" marR="0" lvl="0" indent="-274320" algn="l" defTabSz="9144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buFont typeface="Arial"/>
              <a:buChar char="•"/>
              <a:tabLst/>
              <a:defRPr/>
            </a:pPr>
            <a:endParaRPr kumimoji="0" lang="fr-FR" sz="16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61214" y="6473050"/>
            <a:ext cx="3221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634933" y="1924377"/>
            <a:ext cx="8023247" cy="12887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 Administrer au Bon patient, le Bon médicament, à la Bonne dose, sur la Bonne voie, au Bon moment 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4933" y="689138"/>
            <a:ext cx="4925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00"/>
                </a:solidFill>
                <a:latin typeface="Arial"/>
                <a:cs typeface="Arial"/>
              </a:rPr>
              <a:t>Le BON USAGE, c’est….</a:t>
            </a:r>
            <a:endParaRPr lang="fr-FR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12396" y="3676681"/>
            <a:ext cx="5541235" cy="2349980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918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00970" y="6319161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04550" y="2809591"/>
            <a:ext cx="6378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00"/>
                </a:solidFill>
                <a:latin typeface="Arial"/>
                <a:cs typeface="Arial"/>
              </a:rPr>
              <a:t>MERCI POUR VOTRE ATTENTION</a:t>
            </a:r>
            <a:endParaRPr lang="fr-FR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15727" y="6537241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680900" y="181705"/>
            <a:ext cx="35974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 et SUJET AGE</a:t>
            </a:r>
            <a:endParaRPr lang="fr-FR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0499" y="1048754"/>
            <a:ext cx="8310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prévalence de la FA augmente avec l’âge:  </a:t>
            </a:r>
            <a:r>
              <a:rPr lang="fr-FR" sz="1600" b="1" dirty="0" smtClean="0">
                <a:solidFill>
                  <a:srgbClr val="FF6600"/>
                </a:solidFill>
                <a:latin typeface="Arial"/>
                <a:cs typeface="Arial"/>
              </a:rPr>
              <a:t>70 % des patients en FA ont &gt;75 ans</a:t>
            </a:r>
          </a:p>
          <a:p>
            <a:pPr marL="285750" indent="-285750"/>
            <a:r>
              <a:rPr lang="fr-FR" sz="1600" b="1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endParaRPr lang="fr-FR" sz="16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 risque d’AVC attribuable à la FA augmente avec l’âge: </a:t>
            </a:r>
            <a:r>
              <a:rPr lang="fr-FR" sz="1600" b="1" dirty="0" smtClean="0">
                <a:solidFill>
                  <a:srgbClr val="FF6600"/>
                </a:solidFill>
                <a:latin typeface="Arial"/>
                <a:cs typeface="Arial"/>
              </a:rPr>
              <a:t>24 % entre 80-89 ans</a:t>
            </a:r>
            <a:r>
              <a:rPr lang="fr-FR" sz="1600" dirty="0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lang="fr-FR" sz="1600" dirty="0" smtClean="0">
                <a:latin typeface="Arial"/>
                <a:cs typeface="Arial"/>
              </a:rPr>
              <a:t>et de </a:t>
            </a:r>
            <a:r>
              <a:rPr lang="fr-FR" sz="1600" b="1" dirty="0" smtClean="0">
                <a:solidFill>
                  <a:srgbClr val="FF6600"/>
                </a:solidFill>
                <a:latin typeface="Arial"/>
                <a:cs typeface="Arial"/>
              </a:rPr>
              <a:t>35 % au-delà de 90 ans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L’âge est un facteur de risque d’AVC, indépendamment des autres facteurs, en cas de FA:   </a:t>
            </a:r>
            <a:r>
              <a:rPr lang="fr-F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 55 ans, le risque d’AVC double tous les 10 ans </a:t>
            </a:r>
          </a:p>
          <a:p>
            <a:endParaRPr lang="fr-FR" sz="16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2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92530" y="3273539"/>
            <a:ext cx="4112060" cy="230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0" name="Group 4"/>
          <p:cNvGrpSpPr>
            <a:grpSpLocks/>
          </p:cNvGrpSpPr>
          <p:nvPr/>
        </p:nvGrpSpPr>
        <p:grpSpPr bwMode="auto">
          <a:xfrm>
            <a:off x="93791" y="2972832"/>
            <a:ext cx="4492820" cy="3289174"/>
            <a:chOff x="517" y="1026"/>
            <a:chExt cx="4477" cy="2367"/>
          </a:xfrm>
        </p:grpSpPr>
        <p:sp>
          <p:nvSpPr>
            <p:cNvPr id="181" name="Text Box 439"/>
            <p:cNvSpPr txBox="1">
              <a:spLocks noChangeArrowheads="1"/>
            </p:cNvSpPr>
            <p:nvPr/>
          </p:nvSpPr>
          <p:spPr bwMode="auto">
            <a:xfrm>
              <a:off x="1032" y="1026"/>
              <a:ext cx="369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 dirty="0">
                  <a:solidFill>
                    <a:srgbClr val="000000"/>
                  </a:solidFill>
                </a:rPr>
                <a:t>Influence de l</a:t>
              </a:r>
              <a:r>
                <a:rPr lang="ja-JP" altLang="fr-FR" sz="800" b="1" dirty="0">
                  <a:solidFill>
                    <a:srgbClr val="000000"/>
                  </a:solidFill>
                  <a:ea typeface="ＭＳ Ｐゴシック" charset="-128"/>
                </a:rPr>
                <a:t>’</a:t>
              </a:r>
              <a:r>
                <a:rPr lang="fr-FR" altLang="ja-JP" sz="800" b="1" dirty="0">
                  <a:solidFill>
                    <a:srgbClr val="000000"/>
                  </a:solidFill>
                </a:rPr>
                <a:t>âge et du sexe</a:t>
              </a:r>
              <a:endParaRPr lang="fr-FR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182" name="Rectangle 7"/>
            <p:cNvSpPr>
              <a:spLocks noChangeArrowheads="1"/>
            </p:cNvSpPr>
            <p:nvPr/>
          </p:nvSpPr>
          <p:spPr bwMode="auto">
            <a:xfrm>
              <a:off x="965" y="1192"/>
              <a:ext cx="3786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183" name="Rectangle 8"/>
            <p:cNvSpPr>
              <a:spLocks noChangeArrowheads="1"/>
            </p:cNvSpPr>
            <p:nvPr/>
          </p:nvSpPr>
          <p:spPr bwMode="auto">
            <a:xfrm>
              <a:off x="1061" y="2957"/>
              <a:ext cx="138" cy="17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184" name="Rectangle 9"/>
            <p:cNvSpPr>
              <a:spLocks noChangeArrowheads="1"/>
            </p:cNvSpPr>
            <p:nvPr/>
          </p:nvSpPr>
          <p:spPr bwMode="auto">
            <a:xfrm>
              <a:off x="1535" y="2918"/>
              <a:ext cx="138" cy="56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185" name="Rectangle 10"/>
            <p:cNvSpPr>
              <a:spLocks noChangeArrowheads="1"/>
            </p:cNvSpPr>
            <p:nvPr/>
          </p:nvSpPr>
          <p:spPr bwMode="auto">
            <a:xfrm>
              <a:off x="2009" y="2827"/>
              <a:ext cx="138" cy="147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186" name="Rectangle 11"/>
            <p:cNvSpPr>
              <a:spLocks noChangeArrowheads="1"/>
            </p:cNvSpPr>
            <p:nvPr/>
          </p:nvSpPr>
          <p:spPr bwMode="auto">
            <a:xfrm>
              <a:off x="2483" y="2725"/>
              <a:ext cx="138" cy="249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187" name="Rectangle 12"/>
            <p:cNvSpPr>
              <a:spLocks noChangeArrowheads="1"/>
            </p:cNvSpPr>
            <p:nvPr/>
          </p:nvSpPr>
          <p:spPr bwMode="auto">
            <a:xfrm>
              <a:off x="2957" y="2469"/>
              <a:ext cx="138" cy="505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188" name="Rectangle 13"/>
            <p:cNvSpPr>
              <a:spLocks noChangeArrowheads="1"/>
            </p:cNvSpPr>
            <p:nvPr/>
          </p:nvSpPr>
          <p:spPr bwMode="auto">
            <a:xfrm>
              <a:off x="3425" y="2231"/>
              <a:ext cx="138" cy="743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189" name="Rectangle 14"/>
            <p:cNvSpPr>
              <a:spLocks noChangeArrowheads="1"/>
            </p:cNvSpPr>
            <p:nvPr/>
          </p:nvSpPr>
          <p:spPr bwMode="auto">
            <a:xfrm>
              <a:off x="3899" y="1907"/>
              <a:ext cx="138" cy="1067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190" name="Rectangle 15"/>
            <p:cNvSpPr>
              <a:spLocks noChangeArrowheads="1"/>
            </p:cNvSpPr>
            <p:nvPr/>
          </p:nvSpPr>
          <p:spPr bwMode="auto">
            <a:xfrm>
              <a:off x="4373" y="1623"/>
              <a:ext cx="138" cy="1351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191" name="Rectangle 16"/>
            <p:cNvSpPr>
              <a:spLocks noChangeArrowheads="1"/>
            </p:cNvSpPr>
            <p:nvPr/>
          </p:nvSpPr>
          <p:spPr bwMode="auto">
            <a:xfrm>
              <a:off x="1199" y="2946"/>
              <a:ext cx="138" cy="2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192" name="Rectangle 17"/>
            <p:cNvSpPr>
              <a:spLocks noChangeArrowheads="1"/>
            </p:cNvSpPr>
            <p:nvPr/>
          </p:nvSpPr>
          <p:spPr bwMode="auto">
            <a:xfrm>
              <a:off x="1673" y="2838"/>
              <a:ext cx="138" cy="136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193" name="Rectangle 18"/>
            <p:cNvSpPr>
              <a:spLocks noChangeArrowheads="1"/>
            </p:cNvSpPr>
            <p:nvPr/>
          </p:nvSpPr>
          <p:spPr bwMode="auto">
            <a:xfrm>
              <a:off x="2147" y="2725"/>
              <a:ext cx="138" cy="249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194" name="Rectangle 19"/>
            <p:cNvSpPr>
              <a:spLocks noChangeArrowheads="1"/>
            </p:cNvSpPr>
            <p:nvPr/>
          </p:nvSpPr>
          <p:spPr bwMode="auto">
            <a:xfrm>
              <a:off x="2621" y="2532"/>
              <a:ext cx="138" cy="442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195" name="Rectangle 20"/>
            <p:cNvSpPr>
              <a:spLocks noChangeArrowheads="1"/>
            </p:cNvSpPr>
            <p:nvPr/>
          </p:nvSpPr>
          <p:spPr bwMode="auto">
            <a:xfrm>
              <a:off x="3095" y="2231"/>
              <a:ext cx="132" cy="743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196" name="Rectangle 21"/>
            <p:cNvSpPr>
              <a:spLocks noChangeArrowheads="1"/>
            </p:cNvSpPr>
            <p:nvPr/>
          </p:nvSpPr>
          <p:spPr bwMode="auto">
            <a:xfrm>
              <a:off x="3563" y="1890"/>
              <a:ext cx="138" cy="1084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197" name="Rectangle 22"/>
            <p:cNvSpPr>
              <a:spLocks noChangeArrowheads="1"/>
            </p:cNvSpPr>
            <p:nvPr/>
          </p:nvSpPr>
          <p:spPr bwMode="auto">
            <a:xfrm>
              <a:off x="4037" y="1441"/>
              <a:ext cx="138" cy="1533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198" name="Rectangle 23"/>
            <p:cNvSpPr>
              <a:spLocks noChangeArrowheads="1"/>
            </p:cNvSpPr>
            <p:nvPr/>
          </p:nvSpPr>
          <p:spPr bwMode="auto">
            <a:xfrm>
              <a:off x="4511" y="1328"/>
              <a:ext cx="138" cy="1646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199" name="Line 24"/>
            <p:cNvSpPr>
              <a:spLocks noChangeShapeType="1"/>
            </p:cNvSpPr>
            <p:nvPr/>
          </p:nvSpPr>
          <p:spPr bwMode="auto">
            <a:xfrm>
              <a:off x="965" y="1192"/>
              <a:ext cx="0" cy="178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00" name="Line 25"/>
            <p:cNvSpPr>
              <a:spLocks noChangeShapeType="1"/>
            </p:cNvSpPr>
            <p:nvPr/>
          </p:nvSpPr>
          <p:spPr bwMode="auto">
            <a:xfrm>
              <a:off x="917" y="2974"/>
              <a:ext cx="4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01" name="Line 26"/>
            <p:cNvSpPr>
              <a:spLocks noChangeShapeType="1"/>
            </p:cNvSpPr>
            <p:nvPr/>
          </p:nvSpPr>
          <p:spPr bwMode="auto">
            <a:xfrm>
              <a:off x="917" y="2679"/>
              <a:ext cx="4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02" name="Line 27"/>
            <p:cNvSpPr>
              <a:spLocks noChangeShapeType="1"/>
            </p:cNvSpPr>
            <p:nvPr/>
          </p:nvSpPr>
          <p:spPr bwMode="auto">
            <a:xfrm>
              <a:off x="917" y="2378"/>
              <a:ext cx="4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03" name="Line 28"/>
            <p:cNvSpPr>
              <a:spLocks noChangeShapeType="1"/>
            </p:cNvSpPr>
            <p:nvPr/>
          </p:nvSpPr>
          <p:spPr bwMode="auto">
            <a:xfrm>
              <a:off x="917" y="2083"/>
              <a:ext cx="4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04" name="Line 29"/>
            <p:cNvSpPr>
              <a:spLocks noChangeShapeType="1"/>
            </p:cNvSpPr>
            <p:nvPr/>
          </p:nvSpPr>
          <p:spPr bwMode="auto">
            <a:xfrm>
              <a:off x="917" y="1788"/>
              <a:ext cx="4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05" name="Line 30"/>
            <p:cNvSpPr>
              <a:spLocks noChangeShapeType="1"/>
            </p:cNvSpPr>
            <p:nvPr/>
          </p:nvSpPr>
          <p:spPr bwMode="auto">
            <a:xfrm>
              <a:off x="917" y="1487"/>
              <a:ext cx="4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06" name="Line 31"/>
            <p:cNvSpPr>
              <a:spLocks noChangeShapeType="1"/>
            </p:cNvSpPr>
            <p:nvPr/>
          </p:nvSpPr>
          <p:spPr bwMode="auto">
            <a:xfrm>
              <a:off x="917" y="1192"/>
              <a:ext cx="48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07" name="Line 32"/>
            <p:cNvSpPr>
              <a:spLocks noChangeShapeType="1"/>
            </p:cNvSpPr>
            <p:nvPr/>
          </p:nvSpPr>
          <p:spPr bwMode="auto">
            <a:xfrm>
              <a:off x="965" y="2974"/>
              <a:ext cx="37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08" name="Line 33"/>
            <p:cNvSpPr>
              <a:spLocks noChangeShapeType="1"/>
            </p:cNvSpPr>
            <p:nvPr/>
          </p:nvSpPr>
          <p:spPr bwMode="auto">
            <a:xfrm flipV="1">
              <a:off x="965" y="2974"/>
              <a:ext cx="0" cy="4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09" name="Line 34"/>
            <p:cNvSpPr>
              <a:spLocks noChangeShapeType="1"/>
            </p:cNvSpPr>
            <p:nvPr/>
          </p:nvSpPr>
          <p:spPr bwMode="auto">
            <a:xfrm flipV="1">
              <a:off x="1439" y="2974"/>
              <a:ext cx="0" cy="4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10" name="Line 35"/>
            <p:cNvSpPr>
              <a:spLocks noChangeShapeType="1"/>
            </p:cNvSpPr>
            <p:nvPr/>
          </p:nvSpPr>
          <p:spPr bwMode="auto">
            <a:xfrm flipV="1">
              <a:off x="1913" y="2974"/>
              <a:ext cx="0" cy="4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11" name="Line 36"/>
            <p:cNvSpPr>
              <a:spLocks noChangeShapeType="1"/>
            </p:cNvSpPr>
            <p:nvPr/>
          </p:nvSpPr>
          <p:spPr bwMode="auto">
            <a:xfrm flipV="1">
              <a:off x="2387" y="2974"/>
              <a:ext cx="0" cy="4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12" name="Line 37"/>
            <p:cNvSpPr>
              <a:spLocks noChangeShapeType="1"/>
            </p:cNvSpPr>
            <p:nvPr/>
          </p:nvSpPr>
          <p:spPr bwMode="auto">
            <a:xfrm flipV="1">
              <a:off x="2861" y="2974"/>
              <a:ext cx="0" cy="4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13" name="Line 38"/>
            <p:cNvSpPr>
              <a:spLocks noChangeShapeType="1"/>
            </p:cNvSpPr>
            <p:nvPr/>
          </p:nvSpPr>
          <p:spPr bwMode="auto">
            <a:xfrm flipV="1">
              <a:off x="3329" y="2974"/>
              <a:ext cx="0" cy="4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14" name="Line 39"/>
            <p:cNvSpPr>
              <a:spLocks noChangeShapeType="1"/>
            </p:cNvSpPr>
            <p:nvPr/>
          </p:nvSpPr>
          <p:spPr bwMode="auto">
            <a:xfrm flipV="1">
              <a:off x="3803" y="2974"/>
              <a:ext cx="0" cy="4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15" name="Line 40"/>
            <p:cNvSpPr>
              <a:spLocks noChangeShapeType="1"/>
            </p:cNvSpPr>
            <p:nvPr/>
          </p:nvSpPr>
          <p:spPr bwMode="auto">
            <a:xfrm flipV="1">
              <a:off x="4277" y="2974"/>
              <a:ext cx="0" cy="4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16" name="Line 41"/>
            <p:cNvSpPr>
              <a:spLocks noChangeShapeType="1"/>
            </p:cNvSpPr>
            <p:nvPr/>
          </p:nvSpPr>
          <p:spPr bwMode="auto">
            <a:xfrm flipV="1">
              <a:off x="4751" y="2974"/>
              <a:ext cx="0" cy="4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17" name="Rectangle 42"/>
            <p:cNvSpPr>
              <a:spLocks noChangeArrowheads="1"/>
            </p:cNvSpPr>
            <p:nvPr/>
          </p:nvSpPr>
          <p:spPr bwMode="auto">
            <a:xfrm>
              <a:off x="1064" y="2788"/>
              <a:ext cx="13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0,1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18" name="Rectangle 43"/>
            <p:cNvSpPr>
              <a:spLocks noChangeArrowheads="1"/>
            </p:cNvSpPr>
            <p:nvPr/>
          </p:nvSpPr>
          <p:spPr bwMode="auto">
            <a:xfrm>
              <a:off x="1546" y="2740"/>
              <a:ext cx="13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0,4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19" name="Rectangle 44"/>
            <p:cNvSpPr>
              <a:spLocks noChangeArrowheads="1"/>
            </p:cNvSpPr>
            <p:nvPr/>
          </p:nvSpPr>
          <p:spPr bwMode="auto">
            <a:xfrm>
              <a:off x="2052" y="2656"/>
              <a:ext cx="5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1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20" name="Rectangle 45"/>
            <p:cNvSpPr>
              <a:spLocks noChangeArrowheads="1"/>
            </p:cNvSpPr>
            <p:nvPr/>
          </p:nvSpPr>
          <p:spPr bwMode="auto">
            <a:xfrm>
              <a:off x="2434" y="2562"/>
              <a:ext cx="13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1,7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21" name="Rectangle 46"/>
            <p:cNvSpPr>
              <a:spLocks noChangeArrowheads="1"/>
            </p:cNvSpPr>
            <p:nvPr/>
          </p:nvSpPr>
          <p:spPr bwMode="auto">
            <a:xfrm>
              <a:off x="2925" y="2301"/>
              <a:ext cx="13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3,4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22" name="Rectangle 47"/>
            <p:cNvSpPr>
              <a:spLocks noChangeArrowheads="1"/>
            </p:cNvSpPr>
            <p:nvPr/>
          </p:nvSpPr>
          <p:spPr bwMode="auto">
            <a:xfrm>
              <a:off x="3413" y="2053"/>
              <a:ext cx="13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5,0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23" name="Rectangle 48"/>
            <p:cNvSpPr>
              <a:spLocks noChangeArrowheads="1"/>
            </p:cNvSpPr>
            <p:nvPr/>
          </p:nvSpPr>
          <p:spPr bwMode="auto">
            <a:xfrm>
              <a:off x="3886" y="1722"/>
              <a:ext cx="13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7,2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24" name="Rectangle 49"/>
            <p:cNvSpPr>
              <a:spLocks noChangeArrowheads="1"/>
            </p:cNvSpPr>
            <p:nvPr/>
          </p:nvSpPr>
          <p:spPr bwMode="auto">
            <a:xfrm>
              <a:off x="4360" y="1445"/>
              <a:ext cx="13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9,1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25" name="Rectangle 50"/>
            <p:cNvSpPr>
              <a:spLocks noChangeArrowheads="1"/>
            </p:cNvSpPr>
            <p:nvPr/>
          </p:nvSpPr>
          <p:spPr bwMode="auto">
            <a:xfrm>
              <a:off x="1234" y="2730"/>
              <a:ext cx="13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0,2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26" name="Rectangle 51"/>
            <p:cNvSpPr>
              <a:spLocks noChangeArrowheads="1"/>
            </p:cNvSpPr>
            <p:nvPr/>
          </p:nvSpPr>
          <p:spPr bwMode="auto">
            <a:xfrm>
              <a:off x="1708" y="2622"/>
              <a:ext cx="13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0,9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27" name="Rectangle 52"/>
            <p:cNvSpPr>
              <a:spLocks noChangeArrowheads="1"/>
            </p:cNvSpPr>
            <p:nvPr/>
          </p:nvSpPr>
          <p:spPr bwMode="auto">
            <a:xfrm>
              <a:off x="2174" y="2566"/>
              <a:ext cx="13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1,7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28" name="Rectangle 53"/>
            <p:cNvSpPr>
              <a:spLocks noChangeArrowheads="1"/>
            </p:cNvSpPr>
            <p:nvPr/>
          </p:nvSpPr>
          <p:spPr bwMode="auto">
            <a:xfrm>
              <a:off x="2625" y="2339"/>
              <a:ext cx="13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3,0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29" name="Rectangle 54"/>
            <p:cNvSpPr>
              <a:spLocks noChangeArrowheads="1"/>
            </p:cNvSpPr>
            <p:nvPr/>
          </p:nvSpPr>
          <p:spPr bwMode="auto">
            <a:xfrm>
              <a:off x="3113" y="2045"/>
              <a:ext cx="13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5,0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30" name="Rectangle 55"/>
            <p:cNvSpPr>
              <a:spLocks noChangeArrowheads="1"/>
            </p:cNvSpPr>
            <p:nvPr/>
          </p:nvSpPr>
          <p:spPr bwMode="auto">
            <a:xfrm>
              <a:off x="3598" y="1674"/>
              <a:ext cx="13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7,3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31" name="Rectangle 56"/>
            <p:cNvSpPr>
              <a:spLocks noChangeArrowheads="1"/>
            </p:cNvSpPr>
            <p:nvPr/>
          </p:nvSpPr>
          <p:spPr bwMode="auto">
            <a:xfrm>
              <a:off x="4022" y="1271"/>
              <a:ext cx="18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10,3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32" name="Rectangle 57"/>
            <p:cNvSpPr>
              <a:spLocks noChangeArrowheads="1"/>
            </p:cNvSpPr>
            <p:nvPr/>
          </p:nvSpPr>
          <p:spPr bwMode="auto">
            <a:xfrm>
              <a:off x="4496" y="1142"/>
              <a:ext cx="18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11,1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33" name="Rectangle 58"/>
            <p:cNvSpPr>
              <a:spLocks noChangeArrowheads="1"/>
            </p:cNvSpPr>
            <p:nvPr/>
          </p:nvSpPr>
          <p:spPr bwMode="auto">
            <a:xfrm>
              <a:off x="812" y="2929"/>
              <a:ext cx="5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0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34" name="Rectangle 59"/>
            <p:cNvSpPr>
              <a:spLocks noChangeArrowheads="1"/>
            </p:cNvSpPr>
            <p:nvPr/>
          </p:nvSpPr>
          <p:spPr bwMode="auto">
            <a:xfrm>
              <a:off x="812" y="2634"/>
              <a:ext cx="5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2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35" name="Rectangle 60"/>
            <p:cNvSpPr>
              <a:spLocks noChangeArrowheads="1"/>
            </p:cNvSpPr>
            <p:nvPr/>
          </p:nvSpPr>
          <p:spPr bwMode="auto">
            <a:xfrm>
              <a:off x="812" y="2333"/>
              <a:ext cx="5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4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36" name="Rectangle 61"/>
            <p:cNvSpPr>
              <a:spLocks noChangeArrowheads="1"/>
            </p:cNvSpPr>
            <p:nvPr/>
          </p:nvSpPr>
          <p:spPr bwMode="auto">
            <a:xfrm>
              <a:off x="812" y="2038"/>
              <a:ext cx="5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6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37" name="Rectangle 62"/>
            <p:cNvSpPr>
              <a:spLocks noChangeArrowheads="1"/>
            </p:cNvSpPr>
            <p:nvPr/>
          </p:nvSpPr>
          <p:spPr bwMode="auto">
            <a:xfrm>
              <a:off x="812" y="1742"/>
              <a:ext cx="53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8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38" name="Rectangle 63"/>
            <p:cNvSpPr>
              <a:spLocks noChangeArrowheads="1"/>
            </p:cNvSpPr>
            <p:nvPr/>
          </p:nvSpPr>
          <p:spPr bwMode="auto">
            <a:xfrm>
              <a:off x="750" y="1441"/>
              <a:ext cx="10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10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39" name="Rectangle 64"/>
            <p:cNvSpPr>
              <a:spLocks noChangeArrowheads="1"/>
            </p:cNvSpPr>
            <p:nvPr/>
          </p:nvSpPr>
          <p:spPr bwMode="auto">
            <a:xfrm>
              <a:off x="750" y="1146"/>
              <a:ext cx="106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12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40" name="Rectangle 65"/>
            <p:cNvSpPr>
              <a:spLocks noChangeArrowheads="1"/>
            </p:cNvSpPr>
            <p:nvPr/>
          </p:nvSpPr>
          <p:spPr bwMode="auto">
            <a:xfrm>
              <a:off x="1104" y="3060"/>
              <a:ext cx="18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 dirty="0">
                  <a:solidFill>
                    <a:srgbClr val="000000"/>
                  </a:solidFill>
                </a:rPr>
                <a:t>&lt; 55</a:t>
              </a:r>
              <a:endParaRPr lang="fr-FR" sz="800" dirty="0">
                <a:solidFill>
                  <a:srgbClr val="000000"/>
                </a:solidFill>
              </a:endParaRPr>
            </a:p>
          </p:txBody>
        </p:sp>
        <p:sp>
          <p:nvSpPr>
            <p:cNvPr id="241" name="Rectangle 66"/>
            <p:cNvSpPr>
              <a:spLocks noChangeArrowheads="1"/>
            </p:cNvSpPr>
            <p:nvPr/>
          </p:nvSpPr>
          <p:spPr bwMode="auto">
            <a:xfrm>
              <a:off x="1551" y="3060"/>
              <a:ext cx="244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55-59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42" name="Rectangle 67"/>
            <p:cNvSpPr>
              <a:spLocks noChangeArrowheads="1"/>
            </p:cNvSpPr>
            <p:nvPr/>
          </p:nvSpPr>
          <p:spPr bwMode="auto">
            <a:xfrm>
              <a:off x="2025" y="3060"/>
              <a:ext cx="244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60-64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43" name="Rectangle 68"/>
            <p:cNvSpPr>
              <a:spLocks noChangeArrowheads="1"/>
            </p:cNvSpPr>
            <p:nvPr/>
          </p:nvSpPr>
          <p:spPr bwMode="auto">
            <a:xfrm>
              <a:off x="2499" y="3060"/>
              <a:ext cx="244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65-69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44" name="Rectangle 69"/>
            <p:cNvSpPr>
              <a:spLocks noChangeArrowheads="1"/>
            </p:cNvSpPr>
            <p:nvPr/>
          </p:nvSpPr>
          <p:spPr bwMode="auto">
            <a:xfrm>
              <a:off x="2973" y="3060"/>
              <a:ext cx="244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70-74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45" name="Rectangle 70"/>
            <p:cNvSpPr>
              <a:spLocks noChangeArrowheads="1"/>
            </p:cNvSpPr>
            <p:nvPr/>
          </p:nvSpPr>
          <p:spPr bwMode="auto">
            <a:xfrm>
              <a:off x="3447" y="3060"/>
              <a:ext cx="244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75-79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46" name="Rectangle 71"/>
            <p:cNvSpPr>
              <a:spLocks noChangeArrowheads="1"/>
            </p:cNvSpPr>
            <p:nvPr/>
          </p:nvSpPr>
          <p:spPr bwMode="auto">
            <a:xfrm>
              <a:off x="3921" y="3060"/>
              <a:ext cx="244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80-84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47" name="Rectangle 72"/>
            <p:cNvSpPr>
              <a:spLocks noChangeArrowheads="1"/>
            </p:cNvSpPr>
            <p:nvPr/>
          </p:nvSpPr>
          <p:spPr bwMode="auto">
            <a:xfrm>
              <a:off x="4422" y="3060"/>
              <a:ext cx="18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 u="sng">
                  <a:solidFill>
                    <a:srgbClr val="000000"/>
                  </a:solidFill>
                </a:rPr>
                <a:t>&gt;</a:t>
              </a:r>
              <a:r>
                <a:rPr lang="fr-FR" sz="800" b="1">
                  <a:solidFill>
                    <a:srgbClr val="000000"/>
                  </a:solidFill>
                </a:rPr>
                <a:t> 85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48" name="Rectangle 73"/>
            <p:cNvSpPr>
              <a:spLocks noChangeArrowheads="1"/>
            </p:cNvSpPr>
            <p:nvPr/>
          </p:nvSpPr>
          <p:spPr bwMode="auto">
            <a:xfrm>
              <a:off x="1193" y="1265"/>
              <a:ext cx="90" cy="86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49" name="Rectangle 74"/>
            <p:cNvSpPr>
              <a:spLocks noChangeArrowheads="1"/>
            </p:cNvSpPr>
            <p:nvPr/>
          </p:nvSpPr>
          <p:spPr bwMode="auto">
            <a:xfrm>
              <a:off x="1431" y="1265"/>
              <a:ext cx="388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Femmes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50" name="Rectangle 75"/>
            <p:cNvSpPr>
              <a:spLocks noChangeArrowheads="1"/>
            </p:cNvSpPr>
            <p:nvPr/>
          </p:nvSpPr>
          <p:spPr bwMode="auto">
            <a:xfrm>
              <a:off x="1193" y="1464"/>
              <a:ext cx="90" cy="85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51" name="Rectangle 76"/>
            <p:cNvSpPr>
              <a:spLocks noChangeArrowheads="1"/>
            </p:cNvSpPr>
            <p:nvPr/>
          </p:nvSpPr>
          <p:spPr bwMode="auto">
            <a:xfrm>
              <a:off x="1431" y="1464"/>
              <a:ext cx="404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Hommes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52" name="Rectangle 77"/>
            <p:cNvSpPr>
              <a:spLocks noChangeArrowheads="1"/>
            </p:cNvSpPr>
            <p:nvPr/>
          </p:nvSpPr>
          <p:spPr bwMode="auto">
            <a:xfrm>
              <a:off x="1081" y="3232"/>
              <a:ext cx="2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 dirty="0">
                  <a:solidFill>
                    <a:srgbClr val="000000"/>
                  </a:solidFill>
                </a:rPr>
                <a:t>530</a:t>
              </a:r>
              <a:br>
                <a:rPr lang="fr-FR" sz="800" b="1" dirty="0">
                  <a:solidFill>
                    <a:srgbClr val="000000"/>
                  </a:solidFill>
                </a:rPr>
              </a:br>
              <a:r>
                <a:rPr lang="fr-FR" sz="800" b="1" dirty="0">
                  <a:solidFill>
                    <a:srgbClr val="000000"/>
                  </a:solidFill>
                </a:rPr>
                <a:t>1 259</a:t>
              </a:r>
              <a:endParaRPr lang="fr-FR" sz="800" dirty="0">
                <a:solidFill>
                  <a:srgbClr val="000000"/>
                </a:solidFill>
              </a:endParaRPr>
            </a:p>
          </p:txBody>
        </p:sp>
        <p:sp>
          <p:nvSpPr>
            <p:cNvPr id="253" name="Rectangle 78"/>
            <p:cNvSpPr>
              <a:spLocks noChangeArrowheads="1"/>
            </p:cNvSpPr>
            <p:nvPr/>
          </p:nvSpPr>
          <p:spPr bwMode="auto">
            <a:xfrm>
              <a:off x="1594" y="3232"/>
              <a:ext cx="15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 dirty="0">
                  <a:solidFill>
                    <a:srgbClr val="000000"/>
                  </a:solidFill>
                </a:rPr>
                <a:t>310</a:t>
              </a:r>
              <a:br>
                <a:rPr lang="fr-FR" sz="800" b="1" dirty="0">
                  <a:solidFill>
                    <a:srgbClr val="000000"/>
                  </a:solidFill>
                </a:rPr>
              </a:br>
              <a:r>
                <a:rPr lang="fr-FR" sz="800" b="1" dirty="0">
                  <a:solidFill>
                    <a:srgbClr val="000000"/>
                  </a:solidFill>
                </a:rPr>
                <a:t>634</a:t>
              </a:r>
              <a:endParaRPr lang="fr-FR" sz="800" dirty="0">
                <a:solidFill>
                  <a:srgbClr val="000000"/>
                </a:solidFill>
              </a:endParaRPr>
            </a:p>
          </p:txBody>
        </p:sp>
        <p:sp>
          <p:nvSpPr>
            <p:cNvPr id="254" name="Rectangle 79"/>
            <p:cNvSpPr>
              <a:spLocks noChangeArrowheads="1"/>
            </p:cNvSpPr>
            <p:nvPr/>
          </p:nvSpPr>
          <p:spPr bwMode="auto">
            <a:xfrm>
              <a:off x="2068" y="3232"/>
              <a:ext cx="15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566</a:t>
              </a:r>
              <a:br>
                <a:rPr lang="fr-FR" sz="800" b="1">
                  <a:solidFill>
                    <a:srgbClr val="000000"/>
                  </a:solidFill>
                </a:rPr>
              </a:br>
              <a:r>
                <a:rPr lang="fr-FR" sz="800" b="1">
                  <a:solidFill>
                    <a:srgbClr val="000000"/>
                  </a:solidFill>
                </a:rPr>
                <a:t>934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55" name="Rectangle 80"/>
            <p:cNvSpPr>
              <a:spLocks noChangeArrowheads="1"/>
            </p:cNvSpPr>
            <p:nvPr/>
          </p:nvSpPr>
          <p:spPr bwMode="auto">
            <a:xfrm>
              <a:off x="2503" y="3232"/>
              <a:ext cx="2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896</a:t>
              </a:r>
              <a:br>
                <a:rPr lang="fr-FR" sz="800" b="1">
                  <a:solidFill>
                    <a:srgbClr val="000000"/>
                  </a:solidFill>
                </a:rPr>
              </a:br>
              <a:r>
                <a:rPr lang="fr-FR" sz="800" b="1">
                  <a:solidFill>
                    <a:srgbClr val="000000"/>
                  </a:solidFill>
                </a:rPr>
                <a:t>1 426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56" name="Rectangle 81"/>
            <p:cNvSpPr>
              <a:spLocks noChangeArrowheads="1"/>
            </p:cNvSpPr>
            <p:nvPr/>
          </p:nvSpPr>
          <p:spPr bwMode="auto">
            <a:xfrm>
              <a:off x="2977" y="3232"/>
              <a:ext cx="2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1 498</a:t>
              </a:r>
              <a:br>
                <a:rPr lang="fr-FR" sz="800" b="1">
                  <a:solidFill>
                    <a:srgbClr val="000000"/>
                  </a:solidFill>
                </a:rPr>
              </a:br>
              <a:r>
                <a:rPr lang="fr-FR" sz="800" b="1">
                  <a:solidFill>
                    <a:srgbClr val="000000"/>
                  </a:solidFill>
                </a:rPr>
                <a:t>1 907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57" name="Rectangle 82"/>
            <p:cNvSpPr>
              <a:spLocks noChangeArrowheads="1"/>
            </p:cNvSpPr>
            <p:nvPr/>
          </p:nvSpPr>
          <p:spPr bwMode="auto">
            <a:xfrm>
              <a:off x="3451" y="3232"/>
              <a:ext cx="2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1 572</a:t>
              </a:r>
              <a:br>
                <a:rPr lang="fr-FR" sz="800" b="1">
                  <a:solidFill>
                    <a:srgbClr val="000000"/>
                  </a:solidFill>
                </a:rPr>
              </a:br>
              <a:r>
                <a:rPr lang="fr-FR" sz="800" b="1">
                  <a:solidFill>
                    <a:srgbClr val="000000"/>
                  </a:solidFill>
                </a:rPr>
                <a:t>1 886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58" name="Rectangle 83"/>
            <p:cNvSpPr>
              <a:spLocks noChangeArrowheads="1"/>
            </p:cNvSpPr>
            <p:nvPr/>
          </p:nvSpPr>
          <p:spPr bwMode="auto">
            <a:xfrm>
              <a:off x="3925" y="3232"/>
              <a:ext cx="2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1 291</a:t>
              </a:r>
              <a:br>
                <a:rPr lang="fr-FR" sz="800" b="1">
                  <a:solidFill>
                    <a:srgbClr val="000000"/>
                  </a:solidFill>
                </a:rPr>
              </a:br>
              <a:r>
                <a:rPr lang="fr-FR" sz="800" b="1">
                  <a:solidFill>
                    <a:srgbClr val="000000"/>
                  </a:solidFill>
                </a:rPr>
                <a:t>1 374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59" name="Rectangle 84"/>
            <p:cNvSpPr>
              <a:spLocks noChangeArrowheads="1"/>
            </p:cNvSpPr>
            <p:nvPr/>
          </p:nvSpPr>
          <p:spPr bwMode="auto">
            <a:xfrm>
              <a:off x="4399" y="3232"/>
              <a:ext cx="2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1 132</a:t>
              </a:r>
              <a:br>
                <a:rPr lang="fr-FR" sz="800" b="1">
                  <a:solidFill>
                    <a:srgbClr val="000000"/>
                  </a:solidFill>
                </a:rPr>
              </a:br>
              <a:r>
                <a:rPr lang="fr-FR" sz="800" b="1">
                  <a:solidFill>
                    <a:srgbClr val="000000"/>
                  </a:solidFill>
                </a:rPr>
                <a:t>759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60" name="Rectangle 85"/>
            <p:cNvSpPr>
              <a:spLocks noChangeArrowheads="1"/>
            </p:cNvSpPr>
            <p:nvPr/>
          </p:nvSpPr>
          <p:spPr bwMode="auto">
            <a:xfrm>
              <a:off x="4813" y="2927"/>
              <a:ext cx="181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Âge</a:t>
              </a: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261" name="Rectangle 86"/>
            <p:cNvSpPr>
              <a:spLocks noChangeArrowheads="1"/>
            </p:cNvSpPr>
            <p:nvPr/>
          </p:nvSpPr>
          <p:spPr bwMode="auto">
            <a:xfrm>
              <a:off x="538" y="3232"/>
              <a:ext cx="404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 dirty="0">
                  <a:solidFill>
                    <a:srgbClr val="000000"/>
                  </a:solidFill>
                </a:rPr>
                <a:t>Femmes</a:t>
              </a:r>
              <a:br>
                <a:rPr lang="fr-FR" sz="800" b="1" dirty="0">
                  <a:solidFill>
                    <a:srgbClr val="000000"/>
                  </a:solidFill>
                </a:rPr>
              </a:br>
              <a:r>
                <a:rPr lang="fr-FR" sz="800" b="1" dirty="0">
                  <a:solidFill>
                    <a:srgbClr val="000000"/>
                  </a:solidFill>
                </a:rPr>
                <a:t>Hommes</a:t>
              </a:r>
              <a:endParaRPr lang="fr-FR" sz="800" dirty="0">
                <a:solidFill>
                  <a:srgbClr val="000000"/>
                </a:solidFill>
              </a:endParaRPr>
            </a:p>
          </p:txBody>
        </p:sp>
        <p:sp>
          <p:nvSpPr>
            <p:cNvPr id="262" name="Rectangle 87"/>
            <p:cNvSpPr>
              <a:spLocks noChangeArrowheads="1"/>
            </p:cNvSpPr>
            <p:nvPr/>
          </p:nvSpPr>
          <p:spPr bwMode="auto">
            <a:xfrm rot="16200000">
              <a:off x="232" y="1989"/>
              <a:ext cx="68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defTabSz="914400">
                <a:lnSpc>
                  <a:spcPct val="90000"/>
                </a:lnSpc>
                <a:spcBef>
                  <a:spcPct val="50000"/>
                </a:spcBef>
              </a:pPr>
              <a:r>
                <a:rPr lang="fr-FR" sz="800" b="1">
                  <a:solidFill>
                    <a:srgbClr val="000000"/>
                  </a:solidFill>
                </a:rPr>
                <a:t>Prévalence (%)</a:t>
              </a:r>
              <a:endParaRPr lang="fr-FR" sz="800">
                <a:solidFill>
                  <a:srgbClr val="000000"/>
                </a:solidFill>
              </a:endParaRPr>
            </a:p>
          </p:txBody>
        </p:sp>
      </p:grpSp>
      <p:pic>
        <p:nvPicPr>
          <p:cNvPr id="3123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14149" y="5681758"/>
            <a:ext cx="3790442" cy="5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ZoneTexte 92"/>
          <p:cNvSpPr txBox="1"/>
          <p:nvPr/>
        </p:nvSpPr>
        <p:spPr>
          <a:xfrm>
            <a:off x="105833" y="2603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79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61214" y="6523794"/>
            <a:ext cx="3221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09868" y="269513"/>
            <a:ext cx="39242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AVK et SUJET AGE</a:t>
            </a:r>
            <a:endParaRPr lang="fr-FR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4560" y="1077651"/>
            <a:ext cx="85388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L’anticoagulation par warfarine </a:t>
            </a:r>
            <a:r>
              <a:rPr lang="fr-F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réduit le risque d’AVC</a:t>
            </a:r>
            <a:r>
              <a:rPr lang="fr-FR" sz="16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64%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chez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les patients en FA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/>
              <a:buChar char="•"/>
            </a:pPr>
            <a:r>
              <a:rPr lang="fr-FR" sz="1600" b="1" dirty="0" smtClean="0">
                <a:latin typeface="Arial"/>
                <a:cs typeface="Arial"/>
              </a:rPr>
              <a:t>   </a:t>
            </a:r>
            <a:r>
              <a:rPr lang="fr-FR" sz="1600" b="1" dirty="0" smtClean="0">
                <a:solidFill>
                  <a:srgbClr val="FF6600"/>
                </a:solidFill>
                <a:latin typeface="Arial"/>
                <a:cs typeface="Arial"/>
              </a:rPr>
              <a:t>Avantages des AVK largement démontrés en cas de FA </a:t>
            </a:r>
            <a:r>
              <a:rPr lang="fr-FR" sz="1600" dirty="0" smtClean="0">
                <a:latin typeface="Arial"/>
                <a:cs typeface="Arial"/>
              </a:rPr>
              <a:t>et d’autant plus importants</a:t>
            </a:r>
          </a:p>
          <a:p>
            <a:pPr algn="just"/>
            <a:r>
              <a:rPr lang="fr-FR" sz="1600" dirty="0" smtClean="0">
                <a:latin typeface="Arial"/>
                <a:cs typeface="Arial"/>
              </a:rPr>
              <a:t>   que les patients sont âgés </a:t>
            </a:r>
            <a:r>
              <a:rPr lang="fr-FR" sz="1200" b="1" i="1" dirty="0" smtClean="0">
                <a:latin typeface="Arial"/>
                <a:cs typeface="Arial"/>
              </a:rPr>
              <a:t>(Cohorte ATRIA avec </a:t>
            </a:r>
            <a:r>
              <a:rPr lang="fr-FR" sz="1200" b="1" i="1" dirty="0" err="1" smtClean="0">
                <a:latin typeface="Arial"/>
                <a:cs typeface="Arial"/>
              </a:rPr>
              <a:t>Warfarine</a:t>
            </a:r>
            <a:r>
              <a:rPr lang="fr-FR" sz="1200" b="1" i="1" dirty="0" smtClean="0">
                <a:latin typeface="Arial"/>
                <a:cs typeface="Arial"/>
              </a:rPr>
              <a:t>, </a:t>
            </a:r>
            <a:r>
              <a:rPr lang="fr-FR" sz="1200" b="1" i="1" u="sng" dirty="0" smtClean="0">
                <a:latin typeface="Arial"/>
                <a:cs typeface="Arial"/>
              </a:rPr>
              <a:t>bénéfice clinique net </a:t>
            </a:r>
            <a:r>
              <a:rPr lang="fr-FR" sz="1200" b="1" i="1" dirty="0" smtClean="0">
                <a:latin typeface="Arial"/>
                <a:cs typeface="Arial"/>
              </a:rPr>
              <a:t>dans le groupe ≥85 ans )</a:t>
            </a:r>
            <a:endParaRPr lang="fr-FR" sz="1600" b="1" i="1" dirty="0" smtClean="0">
              <a:latin typeface="Arial"/>
              <a:cs typeface="Arial"/>
            </a:endParaRPr>
          </a:p>
          <a:p>
            <a:pPr marL="285750" indent="-285750"/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L’anticoagulation par warfarine est associée à un </a:t>
            </a:r>
            <a:r>
              <a:rPr lang="fr-FR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risque accru de saignement chez les patients âgés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par rapport aux patients plus jeunes</a:t>
            </a:r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65438" y="3190347"/>
            <a:ext cx="3858004" cy="262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45242" y="5862840"/>
            <a:ext cx="3878200" cy="50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90347"/>
            <a:ext cx="4521494" cy="3179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822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00970" y="6503827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0630" y="1539502"/>
            <a:ext cx="878114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  <a:buFont typeface="Arial"/>
              <a:buChar char="•"/>
            </a:pPr>
            <a:r>
              <a:rPr lang="fr-FR" sz="1600" dirty="0" smtClean="0">
                <a:latin typeface="Arial"/>
                <a:ea typeface="헤드라인A"/>
                <a:cs typeface="Arial"/>
              </a:rPr>
              <a:t>  </a:t>
            </a:r>
            <a:r>
              <a:rPr lang="fr-FR" sz="1600" b="1" dirty="0" smtClean="0">
                <a:solidFill>
                  <a:srgbClr val="FF6600"/>
                </a:solidFill>
                <a:latin typeface="Arial"/>
                <a:ea typeface="헤드라인A"/>
                <a:cs typeface="Arial"/>
              </a:rPr>
              <a:t>Sous utilisation des AVK chez le SA : 53% </a:t>
            </a:r>
            <a:r>
              <a:rPr lang="fr-FR" sz="1600" dirty="0" smtClean="0">
                <a:latin typeface="Arial"/>
                <a:ea typeface="헤드라인A"/>
                <a:cs typeface="Arial"/>
              </a:rPr>
              <a:t>seulement</a:t>
            </a:r>
          </a:p>
          <a:p>
            <a:pPr algn="ctr">
              <a:buClr>
                <a:schemeClr val="tx2"/>
              </a:buClr>
              <a:buFont typeface="Arial"/>
              <a:buChar char="•"/>
            </a:pPr>
            <a:endParaRPr lang="fr-FR" sz="1600" dirty="0" smtClean="0">
              <a:solidFill>
                <a:schemeClr val="tx2"/>
              </a:solidFill>
              <a:latin typeface="Arial"/>
              <a:ea typeface="헤드라인A"/>
              <a:cs typeface="Arial"/>
            </a:endParaRPr>
          </a:p>
          <a:p>
            <a:pPr>
              <a:buClr>
                <a:schemeClr val="tx2"/>
              </a:buClr>
            </a:pPr>
            <a:r>
              <a:rPr lang="fr-FR" sz="1600" b="1" dirty="0" smtClean="0">
                <a:solidFill>
                  <a:srgbClr val="FF0000"/>
                </a:solidFill>
                <a:latin typeface="Arial"/>
                <a:ea typeface="헤드라인A"/>
                <a:cs typeface="Arial"/>
              </a:rPr>
              <a:t>           </a:t>
            </a:r>
            <a:r>
              <a:rPr lang="fr-FR" b="1" dirty="0" smtClean="0">
                <a:solidFill>
                  <a:srgbClr val="0000FF"/>
                </a:solidFill>
                <a:latin typeface="Arial"/>
                <a:ea typeface="헤드라인A"/>
                <a:cs typeface="Arial"/>
              </a:rPr>
              <a:t>MAIS ….</a:t>
            </a:r>
            <a:r>
              <a:rPr lang="fr-FR" b="1" u="sng" dirty="0" smtClean="0">
                <a:solidFill>
                  <a:srgbClr val="0000FF"/>
                </a:solidFill>
                <a:latin typeface="Arial"/>
                <a:ea typeface="헤드라인A"/>
                <a:cs typeface="Arial"/>
              </a:rPr>
              <a:t>1</a:t>
            </a:r>
            <a:r>
              <a:rPr lang="fr-FR" b="1" u="sng" baseline="30000" dirty="0" smtClean="0">
                <a:solidFill>
                  <a:srgbClr val="0000FF"/>
                </a:solidFill>
                <a:latin typeface="Arial"/>
                <a:ea typeface="헤드라인A"/>
                <a:cs typeface="Arial"/>
              </a:rPr>
              <a:t>ère</a:t>
            </a:r>
            <a:r>
              <a:rPr lang="fr-FR" b="1" u="sng" dirty="0" smtClean="0">
                <a:solidFill>
                  <a:srgbClr val="0000FF"/>
                </a:solidFill>
                <a:latin typeface="Arial"/>
                <a:ea typeface="헤드라인A"/>
                <a:cs typeface="Arial"/>
              </a:rPr>
              <a:t> cause d’accidents iatrogènes </a:t>
            </a:r>
          </a:p>
          <a:p>
            <a:pPr>
              <a:buClr>
                <a:schemeClr val="tx2"/>
              </a:buClr>
            </a:pPr>
            <a:endParaRPr lang="fr-FR" sz="1600" i="1" dirty="0" smtClean="0">
              <a:solidFill>
                <a:srgbClr val="FFFFFF"/>
              </a:solidFill>
              <a:latin typeface="Arial"/>
              <a:ea typeface="헤드라인A"/>
              <a:cs typeface="Arial"/>
            </a:endParaRPr>
          </a:p>
          <a:p>
            <a:pPr>
              <a:buFont typeface="Arial"/>
              <a:buChar char="•"/>
            </a:pPr>
            <a:r>
              <a:rPr lang="fr-FR" sz="1600" dirty="0" smtClean="0">
                <a:latin typeface="Arial"/>
                <a:cs typeface="Arial"/>
              </a:rPr>
              <a:t> </a:t>
            </a:r>
            <a:r>
              <a:rPr lang="fr-FR" sz="1600" b="1" dirty="0" smtClean="0">
                <a:solidFill>
                  <a:srgbClr val="FF6600"/>
                </a:solidFill>
                <a:latin typeface="Arial"/>
                <a:cs typeface="Arial"/>
              </a:rPr>
              <a:t>17 000 hospitalisations/ an </a:t>
            </a:r>
            <a:r>
              <a:rPr lang="fr-FR" sz="1600" dirty="0" smtClean="0">
                <a:latin typeface="Arial"/>
                <a:cs typeface="Arial"/>
              </a:rPr>
              <a:t>dont </a:t>
            </a:r>
            <a:r>
              <a:rPr lang="fr-FR" sz="1600" b="1" dirty="0" smtClean="0">
                <a:latin typeface="Arial"/>
                <a:cs typeface="Arial"/>
              </a:rPr>
              <a:t>2000 pour HIC / an</a:t>
            </a:r>
          </a:p>
          <a:p>
            <a:r>
              <a:rPr lang="fr-FR" sz="1600" dirty="0" smtClean="0">
                <a:latin typeface="Arial"/>
                <a:cs typeface="Arial"/>
              </a:rPr>
              <a:t>  </a:t>
            </a:r>
            <a:r>
              <a:rPr lang="fr-FR" sz="1600" b="1" dirty="0" smtClean="0">
                <a:solidFill>
                  <a:srgbClr val="FF6600"/>
                </a:solidFill>
                <a:latin typeface="Arial"/>
                <a:cs typeface="Arial"/>
              </a:rPr>
              <a:t>5000 à 8000 décès/ an </a:t>
            </a:r>
            <a:r>
              <a:rPr lang="fr-FR" sz="1600" dirty="0" smtClean="0">
                <a:latin typeface="Arial"/>
                <a:cs typeface="Arial"/>
              </a:rPr>
              <a:t>par hémorragies (40% évitables) </a:t>
            </a:r>
          </a:p>
          <a:p>
            <a:r>
              <a:rPr lang="fr-FR" sz="1600" dirty="0" smtClean="0">
                <a:latin typeface="Arial"/>
                <a:cs typeface="Arial"/>
              </a:rPr>
              <a:t>  2 à 5% d’hémorragies graves / année de traitement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endParaRPr lang="fr-FR" sz="1600" i="1" dirty="0" smtClean="0">
              <a:solidFill>
                <a:srgbClr val="FFFFFF"/>
              </a:solidFill>
              <a:latin typeface="Arial"/>
              <a:ea typeface="헤드라인A"/>
              <a:cs typeface="Arial"/>
            </a:endParaRP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fr-FR" sz="1600" dirty="0" smtClean="0">
                <a:solidFill>
                  <a:srgbClr val="FF6600"/>
                </a:solidFill>
                <a:latin typeface="Arial"/>
                <a:ea typeface="헤드라인A"/>
                <a:cs typeface="Arial"/>
              </a:rPr>
              <a:t>  </a:t>
            </a:r>
            <a:r>
              <a:rPr lang="fr-FR" sz="1600" b="1" dirty="0" smtClean="0">
                <a:solidFill>
                  <a:srgbClr val="FF6600"/>
                </a:solidFill>
                <a:latin typeface="Arial"/>
                <a:ea typeface="헤드라인A"/>
                <a:cs typeface="Arial"/>
              </a:rPr>
              <a:t>Risque d’HIC x 2,5  </a:t>
            </a:r>
            <a:r>
              <a:rPr lang="fr-FR" sz="1600" dirty="0" smtClean="0">
                <a:solidFill>
                  <a:srgbClr val="000000"/>
                </a:solidFill>
                <a:latin typeface="Arial"/>
                <a:ea typeface="헤드라인A"/>
                <a:cs typeface="Arial"/>
              </a:rPr>
              <a:t>à 85 ans sous AVK et </a:t>
            </a:r>
            <a:r>
              <a:rPr lang="fr-FR" sz="1600" b="1" dirty="0" smtClean="0">
                <a:solidFill>
                  <a:srgbClr val="FF6600"/>
                </a:solidFill>
                <a:latin typeface="Arial"/>
                <a:ea typeface="헤드라인A"/>
                <a:cs typeface="Arial"/>
              </a:rPr>
              <a:t>risque x 4,6 </a:t>
            </a:r>
            <a:r>
              <a:rPr lang="fr-FR" sz="1600" dirty="0" smtClean="0">
                <a:solidFill>
                  <a:srgbClr val="000000"/>
                </a:solidFill>
                <a:latin typeface="Arial"/>
                <a:ea typeface="헤드라인A"/>
                <a:cs typeface="Arial"/>
              </a:rPr>
              <a:t>si INR entre 3,5 et 9</a:t>
            </a:r>
            <a:endParaRPr lang="fr-FR" sz="1600" b="1" dirty="0" smtClean="0">
              <a:solidFill>
                <a:srgbClr val="FF6600"/>
              </a:solidFill>
              <a:latin typeface="Arial"/>
              <a:ea typeface="헤드라인A"/>
              <a:cs typeface="Arial"/>
            </a:endParaRPr>
          </a:p>
          <a:p>
            <a:pPr>
              <a:buClr>
                <a:schemeClr val="tx2"/>
              </a:buClr>
            </a:pPr>
            <a:r>
              <a:rPr lang="fr-FR" sz="1600" b="1" dirty="0" smtClean="0">
                <a:latin typeface="Arial"/>
                <a:ea typeface="헤드라인A"/>
                <a:cs typeface="Arial"/>
              </a:rPr>
              <a:t> </a:t>
            </a:r>
            <a:r>
              <a:rPr lang="fr-FR" sz="1600" dirty="0" smtClean="0">
                <a:latin typeface="Arial"/>
                <a:ea typeface="헤드라인A"/>
                <a:cs typeface="Arial"/>
              </a:rPr>
              <a:t> 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fr-FR" sz="1600" dirty="0" smtClean="0">
                <a:latin typeface="Arial"/>
                <a:ea typeface="헤드라인A"/>
                <a:cs typeface="Arial"/>
              </a:rPr>
              <a:t>  </a:t>
            </a:r>
            <a:r>
              <a:rPr lang="fr-FR" sz="1600" dirty="0" err="1" smtClean="0">
                <a:latin typeface="Arial"/>
                <a:ea typeface="헤드라인A"/>
                <a:cs typeface="Arial"/>
              </a:rPr>
              <a:t>Y-a</a:t>
            </a:r>
            <a:r>
              <a:rPr lang="fr-FR" sz="1600" dirty="0" smtClean="0">
                <a:latin typeface="Arial"/>
                <a:ea typeface="헤드라인A"/>
                <a:cs typeface="Arial"/>
              </a:rPr>
              <a:t>-t-il un intérêt du monitoring ?</a:t>
            </a:r>
          </a:p>
          <a:p>
            <a:pPr>
              <a:buClr>
                <a:schemeClr val="tx2"/>
              </a:buClr>
            </a:pPr>
            <a:endParaRPr lang="fr-FR" sz="1600" dirty="0" smtClean="0">
              <a:latin typeface="Arial"/>
              <a:ea typeface="헤드라인A"/>
              <a:cs typeface="Arial"/>
            </a:endParaRPr>
          </a:p>
          <a:p>
            <a:pPr lvl="3" indent="-342900">
              <a:buClr>
                <a:schemeClr val="tx2"/>
              </a:buClr>
              <a:buFont typeface="Lucida Grande"/>
              <a:buChar char="❛"/>
            </a:pPr>
            <a:r>
              <a:rPr lang="fr-FR" sz="1600" b="1" dirty="0" smtClean="0">
                <a:latin typeface="Arial"/>
                <a:ea typeface="헤드라인A"/>
                <a:cs typeface="Arial"/>
              </a:rPr>
              <a:t>50% des HIC si INR entre 2 et 3 </a:t>
            </a:r>
            <a:r>
              <a:rPr lang="fr-FR" sz="1600" i="1" dirty="0" smtClean="0">
                <a:latin typeface="Arial"/>
                <a:ea typeface="헤드라인A"/>
                <a:cs typeface="Arial"/>
              </a:rPr>
              <a:t>(zone d’efficacité)</a:t>
            </a:r>
          </a:p>
          <a:p>
            <a:pPr lvl="3" indent="-342900">
              <a:buClr>
                <a:schemeClr val="tx2"/>
              </a:buClr>
              <a:buFont typeface="Lucida Grande"/>
              <a:buChar char="❛"/>
            </a:pPr>
            <a:r>
              <a:rPr lang="fr-FR" sz="1600" dirty="0" smtClean="0">
                <a:latin typeface="Arial"/>
                <a:ea typeface="헤드라인A"/>
                <a:cs typeface="Arial"/>
              </a:rPr>
              <a:t>Equilibre difficile et inefficacité si </a:t>
            </a:r>
            <a:r>
              <a:rPr lang="fr-FR" sz="1600" b="1" dirty="0" smtClean="0">
                <a:latin typeface="Arial"/>
                <a:ea typeface="헤드라인A"/>
                <a:cs typeface="Arial"/>
              </a:rPr>
              <a:t>TTR </a:t>
            </a:r>
            <a:r>
              <a:rPr lang="fr-FR" sz="1600" dirty="0" smtClean="0">
                <a:latin typeface="Arial"/>
                <a:ea typeface="헤드라인A"/>
                <a:cs typeface="Arial"/>
              </a:rPr>
              <a:t>&lt; 65% </a:t>
            </a:r>
            <a:r>
              <a:rPr lang="fr-FR" sz="1600" i="1" dirty="0" smtClean="0">
                <a:latin typeface="Arial"/>
                <a:ea typeface="헤드라인A"/>
                <a:cs typeface="Arial"/>
              </a:rPr>
              <a:t>(</a:t>
            </a:r>
            <a:r>
              <a:rPr lang="fr-FR" sz="1600" b="1" i="1" dirty="0" smtClean="0">
                <a:latin typeface="Arial"/>
                <a:ea typeface="헤드라인A"/>
                <a:cs typeface="Arial"/>
              </a:rPr>
              <a:t>dans la pratique = 50%</a:t>
            </a:r>
            <a:r>
              <a:rPr lang="fr-FR" sz="1600" i="1" dirty="0" smtClean="0">
                <a:latin typeface="Arial"/>
                <a:ea typeface="헤드라인A"/>
                <a:cs typeface="Arial"/>
              </a:rPr>
              <a:t>)</a:t>
            </a:r>
          </a:p>
          <a:p>
            <a:pPr lvl="3" indent="-342900">
              <a:buClr>
                <a:schemeClr val="tx2"/>
              </a:buClr>
              <a:buFont typeface="Lucida Grande"/>
              <a:buChar char="❛"/>
            </a:pPr>
            <a:r>
              <a:rPr lang="fr-FR" sz="1600" dirty="0" smtClean="0">
                <a:latin typeface="Arial"/>
                <a:ea typeface="헤드라인A"/>
                <a:cs typeface="Arial"/>
              </a:rPr>
              <a:t>Amélioration de l’équilibre difficile chez sujet âgé  et fragile : self monitoring, éducation  thérapeutique, cliniques des anticoagulants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841" y="792733"/>
            <a:ext cx="3314159" cy="22267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09868" y="269513"/>
            <a:ext cx="39242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AVK et SUJET AGE</a:t>
            </a:r>
            <a:endParaRPr lang="fr-FR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352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61214" y="6473050"/>
            <a:ext cx="3221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42528" y="1058408"/>
            <a:ext cx="7687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fr-FR" sz="1600" dirty="0" smtClean="0">
                <a:latin typeface="Arial"/>
                <a:cs typeface="Arial"/>
              </a:rPr>
              <a:t>  </a:t>
            </a:r>
            <a:r>
              <a:rPr lang="fr-FR" sz="1600" b="1" dirty="0" smtClean="0">
                <a:solidFill>
                  <a:srgbClr val="FF6600"/>
                </a:solidFill>
                <a:latin typeface="Arial"/>
                <a:cs typeface="Arial"/>
              </a:rPr>
              <a:t>Principaux déterminants de la non prescription des AVK:</a:t>
            </a:r>
          </a:p>
          <a:p>
            <a:endParaRPr lang="fr-FR" sz="1600" dirty="0" smtClean="0">
              <a:latin typeface="Arial"/>
              <a:cs typeface="Arial"/>
            </a:endParaRPr>
          </a:p>
          <a:p>
            <a:pPr lvl="1">
              <a:buFont typeface="Courier New"/>
              <a:buChar char="o"/>
            </a:pPr>
            <a:r>
              <a:rPr lang="fr-FR" sz="1600" dirty="0" smtClean="0">
                <a:latin typeface="Arial"/>
                <a:cs typeface="Arial"/>
              </a:rPr>
              <a:t> âge élevé, démence, risque élevé de chutes, défaut d’observance </a:t>
            </a:r>
          </a:p>
          <a:p>
            <a:pPr lvl="1">
              <a:buFont typeface="Courier New"/>
              <a:buChar char="o"/>
            </a:pPr>
            <a:r>
              <a:rPr lang="fr-FR" sz="1600" dirty="0" smtClean="0">
                <a:latin typeface="Arial"/>
                <a:cs typeface="Arial"/>
              </a:rPr>
              <a:t> ATCD de saignement</a:t>
            </a:r>
          </a:p>
          <a:p>
            <a:pPr lvl="1">
              <a:buFont typeface="Courier New"/>
              <a:buChar char="o"/>
            </a:pPr>
            <a:r>
              <a:rPr lang="fr-FR" sz="1600" dirty="0" smtClean="0">
                <a:latin typeface="Arial"/>
                <a:cs typeface="Arial"/>
              </a:rPr>
              <a:t> Impact d’une expérience négative</a:t>
            </a:r>
            <a:endParaRPr lang="fr-FR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3583" t="17719" r="8093" b="55362"/>
          <a:stretch>
            <a:fillRect/>
          </a:stretch>
        </p:blipFill>
        <p:spPr bwMode="auto">
          <a:xfrm>
            <a:off x="1014352" y="2652767"/>
            <a:ext cx="7115296" cy="14028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4572000" y="3532441"/>
            <a:ext cx="4386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N=2633 sujets en EHPAD, 87.2±4.4 ans, 73% Femmes, 9 médicaments/j</a:t>
            </a:r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5023251" y="6007016"/>
            <a:ext cx="31063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Hanon</a:t>
            </a:r>
            <a:r>
              <a:rPr lang="fr-FR" altLang="fr-FR" sz="12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O et al, </a:t>
            </a:r>
            <a:r>
              <a:rPr lang="fr-FR" altLang="fr-FR" sz="1200" b="1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Drugs</a:t>
            </a:r>
            <a:r>
              <a:rPr lang="fr-FR" altLang="fr-FR" sz="12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and </a:t>
            </a:r>
            <a:r>
              <a:rPr lang="fr-FR" altLang="fr-FR" sz="1200" b="1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Aging</a:t>
            </a:r>
            <a:r>
              <a:rPr lang="fr-FR" altLang="fr-FR" sz="12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2013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014353" y="4529688"/>
            <a:ext cx="7115296" cy="147732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 sz="1800" b="1" dirty="0" smtClean="0">
                <a:solidFill>
                  <a:srgbClr val="000000"/>
                </a:solidFill>
                <a:latin typeface="Arial"/>
                <a:cs typeface="Arial"/>
              </a:rPr>
              <a:t>  58% des patients dans la zone cible </a:t>
            </a:r>
          </a:p>
          <a:p>
            <a:pPr>
              <a:spcBef>
                <a:spcPct val="0"/>
              </a:spcBef>
            </a:pPr>
            <a:endParaRPr lang="fr-FR" altLang="fr-FR" sz="1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fr-FR" altLang="fr-FR" sz="1800" b="1" dirty="0" smtClean="0">
                <a:solidFill>
                  <a:srgbClr val="000000"/>
                </a:solidFill>
                <a:latin typeface="Arial"/>
                <a:cs typeface="Arial"/>
              </a:rPr>
              <a:t>  30 </a:t>
            </a:r>
            <a:r>
              <a:rPr lang="fr-FR" altLang="fr-FR" sz="18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  <a:r>
              <a:rPr lang="fr-FR" altLang="fr-FR" sz="18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fr-FR" sz="1800" b="1" dirty="0" smtClean="0">
                <a:solidFill>
                  <a:srgbClr val="000000"/>
                </a:solidFill>
                <a:latin typeface="Arial"/>
                <a:cs typeface="Arial"/>
              </a:rPr>
              <a:t>avec 2 </a:t>
            </a:r>
            <a:r>
              <a:rPr lang="en-US" altLang="fr-FR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derniers</a:t>
            </a:r>
            <a:r>
              <a:rPr lang="en-US" altLang="fr-FR" sz="18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fr-FR" sz="1800" b="1" dirty="0">
                <a:solidFill>
                  <a:srgbClr val="000000"/>
                </a:solidFill>
                <a:latin typeface="Arial"/>
                <a:cs typeface="Arial"/>
              </a:rPr>
              <a:t>INR</a:t>
            </a:r>
            <a:r>
              <a:rPr lang="en-US" altLang="fr-FR" sz="1800" b="1" dirty="0" smtClean="0">
                <a:solidFill>
                  <a:srgbClr val="000000"/>
                </a:solidFill>
                <a:latin typeface="Arial"/>
                <a:cs typeface="Arial"/>
              </a:rPr>
              <a:t> &lt; 2</a:t>
            </a:r>
          </a:p>
          <a:p>
            <a:pPr>
              <a:spcBef>
                <a:spcPct val="0"/>
              </a:spcBef>
              <a:buNone/>
            </a:pPr>
            <a:endParaRPr lang="en-US" altLang="fr-FR" sz="1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r>
              <a:rPr lang="en-US" altLang="fr-FR" sz="1800" b="1" dirty="0" smtClean="0">
                <a:solidFill>
                  <a:srgbClr val="000000"/>
                </a:solidFill>
                <a:latin typeface="Arial"/>
                <a:cs typeface="Arial"/>
              </a:rPr>
              <a:t>  16 </a:t>
            </a:r>
            <a:r>
              <a:rPr lang="en-US" altLang="fr-FR" sz="18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  <a:r>
              <a:rPr lang="en-US" altLang="fr-FR" sz="1800" b="1" dirty="0" smtClean="0">
                <a:solidFill>
                  <a:srgbClr val="000000"/>
                </a:solidFill>
                <a:latin typeface="Arial"/>
                <a:cs typeface="Arial"/>
              </a:rPr>
              <a:t> avec 2 </a:t>
            </a:r>
            <a:r>
              <a:rPr lang="en-US" altLang="fr-FR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derniers</a:t>
            </a:r>
            <a:r>
              <a:rPr lang="en-US" altLang="fr-FR" sz="1800" b="1" dirty="0" smtClean="0">
                <a:solidFill>
                  <a:srgbClr val="000000"/>
                </a:solidFill>
                <a:latin typeface="Arial"/>
                <a:cs typeface="Arial"/>
              </a:rPr>
              <a:t> INR &gt; 3</a:t>
            </a:r>
            <a:endParaRPr lang="fr-FR" altLang="fr-FR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27310" y="269513"/>
            <a:ext cx="86893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SOUS-UTILISATION des AVK et SUJET AGE</a:t>
            </a:r>
            <a:endParaRPr lang="fr-FR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00970" y="6319161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0000"/>
                </a:solidFill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07032" y="469677"/>
            <a:ext cx="8229600" cy="56207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NACO ou NOAC ou AOD ?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04800" y="1808914"/>
            <a:ext cx="8435280" cy="32906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+mj-lt"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Novel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Oral Anticoagulants ou NACO 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+mj-lt"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 Oral Anticoagulants ou AOD  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+mj-lt"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Oral Direct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Inhibitors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ODIs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+mj-lt"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 monitoring Oral Anticoagulants NOAC 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+mj-lt"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warfarin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Oral Anticoagulants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NOAc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?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+mj-lt"/>
              <a:buAutoNum type="arabicPeriod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+mj-lt"/>
              <a:buAutoNum type="arabi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 vitamine K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antagonist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Oral Anticoagulant    NOAC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tabLst/>
              <a:defRPr/>
            </a:pPr>
            <a:r>
              <a:rPr lang="fr-FR" sz="2000" b="1" dirty="0" smtClean="0">
                <a:latin typeface="Arial"/>
                <a:cs typeface="Arial"/>
              </a:rPr>
              <a:t>       Non Anti vitamine K </a:t>
            </a:r>
            <a:r>
              <a:rPr lang="fr-FR" sz="2000" b="1" dirty="0" err="1" smtClean="0">
                <a:latin typeface="Arial"/>
                <a:cs typeface="Arial"/>
              </a:rPr>
              <a:t>antiCoagulant</a:t>
            </a:r>
            <a:r>
              <a:rPr lang="fr-FR" sz="2000" b="1" dirty="0" smtClean="0">
                <a:latin typeface="Arial"/>
                <a:cs typeface="Arial"/>
              </a:rPr>
              <a:t> Oral NACO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0" y="3759091"/>
            <a:ext cx="8436877" cy="134050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05300" y="5399856"/>
            <a:ext cx="6238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Non vitamine K Oral anticoagulants (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NOACs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) : non longer new or 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novel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fr-FR" sz="1100" dirty="0" err="1" smtClean="0">
                <a:solidFill>
                  <a:srgbClr val="000000"/>
                </a:solidFill>
                <a:latin typeface="Arial"/>
                <a:cs typeface="Arial"/>
              </a:rPr>
              <a:t>S.Hasted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fr-FR" sz="1100" dirty="0" err="1" smtClean="0">
                <a:solidFill>
                  <a:srgbClr val="000000"/>
                </a:solidFill>
                <a:latin typeface="Arial"/>
                <a:cs typeface="Arial"/>
              </a:rPr>
              <a:t>al.Editorial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100" dirty="0" err="1" smtClean="0">
                <a:solidFill>
                  <a:srgbClr val="000000"/>
                </a:solidFill>
                <a:latin typeface="Arial"/>
                <a:cs typeface="Arial"/>
              </a:rPr>
              <a:t>Thrombosis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 and Haemostasis111.5/2014 781.782</a:t>
            </a:r>
          </a:p>
          <a:p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The ESC </a:t>
            </a:r>
            <a:r>
              <a:rPr lang="fr-FR" sz="1100" dirty="0" err="1" smtClean="0">
                <a:solidFill>
                  <a:srgbClr val="000000"/>
                </a:solidFill>
                <a:latin typeface="Arial"/>
                <a:cs typeface="Arial"/>
              </a:rPr>
              <a:t>Working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 Group on </a:t>
            </a:r>
            <a:r>
              <a:rPr lang="fr-FR" sz="1100" dirty="0" err="1" smtClean="0">
                <a:solidFill>
                  <a:srgbClr val="000000"/>
                </a:solidFill>
                <a:latin typeface="Arial"/>
                <a:cs typeface="Arial"/>
              </a:rPr>
              <a:t>Thrombosis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100" dirty="0" err="1" smtClean="0">
                <a:solidFill>
                  <a:srgbClr val="000000"/>
                </a:solidFill>
                <a:latin typeface="Arial"/>
                <a:cs typeface="Arial"/>
              </a:rPr>
              <a:t>Task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 Force on anticoagulation  in </a:t>
            </a:r>
            <a:r>
              <a:rPr lang="fr-FR" sz="1100" dirty="0" err="1" smtClean="0">
                <a:solidFill>
                  <a:srgbClr val="000000"/>
                </a:solidFill>
                <a:latin typeface="Arial"/>
                <a:cs typeface="Arial"/>
              </a:rPr>
              <a:t>Heart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100" dirty="0" err="1" smtClean="0">
                <a:solidFill>
                  <a:srgbClr val="000000"/>
                </a:solidFill>
                <a:latin typeface="Arial"/>
                <a:cs typeface="Arial"/>
              </a:rPr>
              <a:t>disease</a:t>
            </a:r>
            <a:endParaRPr lang="fr-FR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918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00970" y="6319161"/>
            <a:ext cx="314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i="1" dirty="0" smtClean="0">
                <a:latin typeface="Arial"/>
                <a:cs typeface="Arial"/>
              </a:rPr>
              <a:t>Dr Anne-Marie BARISIC  11.12.2015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5600" y="307900"/>
            <a:ext cx="83795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0000"/>
                </a:solidFill>
                <a:latin typeface="Arial"/>
                <a:cs typeface="Arial"/>
              </a:rPr>
              <a:t>NACO: INDICATIONS</a:t>
            </a:r>
            <a:endParaRPr lang="fr-FR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52400" y="1308577"/>
            <a:ext cx="8839200" cy="463774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95000"/>
              <a:buFont typeface="Arial"/>
              <a:buChar char="•"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Prévention de l’AVC et de l’embolie systémique chez les patients adultes présentant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une fibrillation atriale non valvulaire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Wingdings"/>
                <a:ea typeface="Wingdings"/>
                <a:cs typeface="Wingdings"/>
              </a:rPr>
              <a:t>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associée à un ou plusieurs des FDR suivants : </a:t>
            </a:r>
          </a:p>
          <a:p>
            <a:pPr marL="1097280" lvl="2" indent="-246888" algn="just" defTabSz="914400">
              <a:spcBef>
                <a:spcPct val="20000"/>
              </a:spcBef>
              <a:buSzPct val="85000"/>
              <a:buFont typeface="Wingdings" charset="2"/>
              <a:buChar char="²"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ATCD d’AVC, d’AIT, ou d’embolie systémique</a:t>
            </a:r>
          </a:p>
          <a:p>
            <a:pPr marL="1097280" lvl="2" indent="-246888" algn="just" defTabSz="914400">
              <a:spcBef>
                <a:spcPct val="20000"/>
              </a:spcBef>
              <a:buSzPct val="85000"/>
              <a:buFont typeface="Wingdings" charset="2"/>
              <a:buChar char="²"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 symptomatique ≥ NYHA 2</a:t>
            </a:r>
          </a:p>
          <a:p>
            <a:pPr marL="1097280" lvl="2" indent="-246888" algn="just" defTabSz="914400">
              <a:spcBef>
                <a:spcPct val="20000"/>
              </a:spcBef>
              <a:buSzPct val="85000"/>
              <a:buFont typeface="Wingdings" charset="2"/>
              <a:buChar char="²"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 &gt; 75ans</a:t>
            </a:r>
          </a:p>
          <a:p>
            <a:pPr marL="1097280" lvl="2" indent="-246888" algn="just" defTabSz="914400">
              <a:spcBef>
                <a:spcPct val="20000"/>
              </a:spcBef>
              <a:buSzPct val="85000"/>
              <a:buFont typeface="Wingdings" charset="2"/>
              <a:buChar char="²"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 ≥65 ans avec : diabète ou coronaropathie ou HTA</a:t>
            </a:r>
          </a:p>
          <a:p>
            <a:pPr marL="1097280" lvl="2" indent="-246888" algn="just" defTabSz="914400">
              <a:spcBef>
                <a:spcPct val="20000"/>
              </a:spcBef>
              <a:buSzPct val="85000"/>
            </a:pPr>
            <a:endParaRPr lang="fr-FR" dirty="0" smtClean="0">
              <a:latin typeface="Arial"/>
              <a:cs typeface="Arial"/>
            </a:endParaRPr>
          </a:p>
          <a:p>
            <a:pPr marL="182880" indent="-246888" algn="just" defTabSz="914400">
              <a:spcBef>
                <a:spcPct val="20000"/>
              </a:spcBef>
              <a:buSzPct val="85000"/>
              <a:buFont typeface="Arial"/>
              <a:buChar char="•"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Sont exclues les FA sur cardiopathies valvulaires, les prothèses cardiaques,</a:t>
            </a:r>
          </a:p>
          <a:p>
            <a:pPr marL="182880" indent="-246888" algn="just" defTabSz="914400">
              <a:spcBef>
                <a:spcPct val="20000"/>
              </a:spcBef>
              <a:buSzPct val="85000"/>
            </a:pPr>
            <a:r>
              <a:rPr lang="fr-FR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les FA post opératoires</a:t>
            </a:r>
          </a:p>
          <a:p>
            <a:pPr marL="182880" indent="-246888" algn="just" defTabSz="914400">
              <a:spcBef>
                <a:spcPct val="20000"/>
              </a:spcBef>
              <a:buSzPct val="85000"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2880" indent="-246888" algn="just" defTabSz="914400">
              <a:spcBef>
                <a:spcPct val="20000"/>
              </a:spcBef>
              <a:buSzPct val="85000"/>
              <a:buFont typeface="Arial"/>
              <a:buChar char="•"/>
            </a:pPr>
            <a:r>
              <a:rPr lang="fr-FR" b="1" dirty="0" smtClean="0">
                <a:solidFill>
                  <a:srgbClr val="FF6600"/>
                </a:solidFill>
                <a:latin typeface="Arial"/>
                <a:cs typeface="Arial"/>
              </a:rPr>
              <a:t>Dans le TRT de la MVTE</a:t>
            </a:r>
            <a:r>
              <a:rPr lang="fr-FR" dirty="0" smtClean="0">
                <a:latin typeface="Arial"/>
                <a:cs typeface="Arial"/>
              </a:rPr>
              <a:t>: sujets âgés peu représentés dans les études, moyenne d’âge de 66 ans dans les études, </a:t>
            </a:r>
            <a:r>
              <a:rPr lang="fr-FR" b="1" dirty="0" smtClean="0">
                <a:latin typeface="Arial"/>
                <a:cs typeface="Arial"/>
              </a:rPr>
              <a:t>profil d’efficacité et de sécurité conservé chez le sujet âgé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791861" y="5946324"/>
            <a:ext cx="1943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latin typeface="Arial"/>
                <a:cs typeface="Arial"/>
              </a:rPr>
              <a:t>ANSM 2014</a:t>
            </a:r>
            <a:endParaRPr lang="fr-FR" sz="1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416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Words>3203</Words>
  <Application>Microsoft Office PowerPoint</Application>
  <PresentationFormat>Affichage à l'écran (4:3)</PresentationFormat>
  <Paragraphs>593</Paragraphs>
  <Slides>39</Slides>
  <Notes>33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ANTICOAGULANTS ORAUX DIRECTS: Faut-il encore hésiter?</vt:lpstr>
      <vt:lpstr>CONFLITS D’INTERETS </vt:lpstr>
      <vt:lpstr>ANTICOAGULANTS ORAUX DIRECTS: Faut-il encore hésiter?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NACO et SUJET AGE:  ETUDES CLINIQUES et META ANALYSES</vt:lpstr>
      <vt:lpstr>EFFICACITE et SECURITE  DES NACO versus WARFARIN</vt:lpstr>
      <vt:lpstr>HEMORRAGIES INTRACRANIENNES  et SUJET AGE</vt:lpstr>
      <vt:lpstr>Diapositive 16</vt:lpstr>
      <vt:lpstr>Diapositive 17</vt:lpstr>
      <vt:lpstr>Diapositive 18</vt:lpstr>
      <vt:lpstr>Diapositive 19</vt:lpstr>
      <vt:lpstr>Surveillance des anticoagulants oraux Etudes NACORA(1)  et NACORA Switch (2)</vt:lpstr>
      <vt:lpstr>Diapositive 21</vt:lpstr>
      <vt:lpstr>Diapositive 22</vt:lpstr>
      <vt:lpstr>ENQUETE DE PRATIQUE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LES « INCLASSABLES »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ANTICOAGULANTS ORAUX DIRECTS: Faut-il encore hésiter?</dc:title>
  <dc:creator>BARISIC Anne-Marie</dc:creator>
  <cp:lastModifiedBy>presentation</cp:lastModifiedBy>
  <cp:revision>416</cp:revision>
  <dcterms:created xsi:type="dcterms:W3CDTF">2015-12-11T08:18:42Z</dcterms:created>
  <dcterms:modified xsi:type="dcterms:W3CDTF">2015-12-11T09:58:32Z</dcterms:modified>
</cp:coreProperties>
</file>