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294" r:id="rId3"/>
    <p:sldId id="281" r:id="rId4"/>
    <p:sldId id="282" r:id="rId5"/>
    <p:sldId id="283" r:id="rId6"/>
    <p:sldId id="280" r:id="rId7"/>
    <p:sldId id="290" r:id="rId8"/>
    <p:sldId id="293" r:id="rId9"/>
    <p:sldId id="285" r:id="rId10"/>
    <p:sldId id="292" r:id="rId11"/>
    <p:sldId id="291" r:id="rId12"/>
    <p:sldId id="286" r:id="rId13"/>
    <p:sldId id="287" r:id="rId14"/>
    <p:sldId id="258" r:id="rId15"/>
    <p:sldId id="275" r:id="rId16"/>
    <p:sldId id="276" r:id="rId17"/>
    <p:sldId id="277" r:id="rId18"/>
    <p:sldId id="295" r:id="rId19"/>
    <p:sldId id="296" r:id="rId20"/>
    <p:sldId id="257" r:id="rId21"/>
    <p:sldId id="259" r:id="rId22"/>
    <p:sldId id="261" r:id="rId23"/>
    <p:sldId id="262" r:id="rId24"/>
    <p:sldId id="264" r:id="rId25"/>
    <p:sldId id="265" r:id="rId26"/>
    <p:sldId id="288" r:id="rId27"/>
    <p:sldId id="266" r:id="rId28"/>
    <p:sldId id="267" r:id="rId29"/>
    <p:sldId id="268" r:id="rId30"/>
    <p:sldId id="269" r:id="rId31"/>
    <p:sldId id="270" r:id="rId32"/>
    <p:sldId id="271" r:id="rId33"/>
    <p:sldId id="272" r:id="rId34"/>
    <p:sldId id="278" r:id="rId35"/>
    <p:sldId id="289" r:id="rId36"/>
    <p:sldId id="273" r:id="rId37"/>
    <p:sldId id="297" r:id="rId3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9" autoAdjust="0"/>
    <p:restoredTop sz="94660"/>
  </p:normalViewPr>
  <p:slideViewPr>
    <p:cSldViewPr>
      <p:cViewPr varScale="1">
        <p:scale>
          <a:sx n="85" d="100"/>
          <a:sy n="85" d="100"/>
        </p:scale>
        <p:origin x="90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832D4F-F9AD-454C-848F-60EC0CA544F8}" type="datetimeFigureOut">
              <a:rPr lang="fr-FR" smtClean="0"/>
              <a:t>07/02/2019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1766A0-14B7-46E1-B936-92D4F07C395E}" type="slidenum">
              <a:rPr lang="fr-FR" smtClean="0"/>
              <a:t>‹N°›</a:t>
            </a:fld>
            <a:endParaRPr lang="fr-FR"/>
          </a:p>
        </p:txBody>
      </p:sp>
    </p:spTree>
    <p:extLst>
      <p:ext uri="{BB962C8B-B14F-4D97-AF65-F5344CB8AC3E}">
        <p14:creationId xmlns:p14="http://schemas.microsoft.com/office/powerpoint/2010/main" val="153409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1</a:t>
            </a:fld>
            <a:endParaRPr lang="fr-FR"/>
          </a:p>
        </p:txBody>
      </p:sp>
    </p:spTree>
    <p:extLst>
      <p:ext uri="{BB962C8B-B14F-4D97-AF65-F5344CB8AC3E}">
        <p14:creationId xmlns:p14="http://schemas.microsoft.com/office/powerpoint/2010/main" val="6550091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27</a:t>
            </a:fld>
            <a:endParaRPr lang="fr-FR"/>
          </a:p>
        </p:txBody>
      </p:sp>
    </p:spTree>
    <p:extLst>
      <p:ext uri="{BB962C8B-B14F-4D97-AF65-F5344CB8AC3E}">
        <p14:creationId xmlns:p14="http://schemas.microsoft.com/office/powerpoint/2010/main" val="39475797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28</a:t>
            </a:fld>
            <a:endParaRPr lang="fr-FR"/>
          </a:p>
        </p:txBody>
      </p:sp>
    </p:spTree>
    <p:extLst>
      <p:ext uri="{BB962C8B-B14F-4D97-AF65-F5344CB8AC3E}">
        <p14:creationId xmlns:p14="http://schemas.microsoft.com/office/powerpoint/2010/main" val="13164141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29</a:t>
            </a:fld>
            <a:endParaRPr lang="fr-FR"/>
          </a:p>
        </p:txBody>
      </p:sp>
    </p:spTree>
    <p:extLst>
      <p:ext uri="{BB962C8B-B14F-4D97-AF65-F5344CB8AC3E}">
        <p14:creationId xmlns:p14="http://schemas.microsoft.com/office/powerpoint/2010/main" val="33655578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30</a:t>
            </a:fld>
            <a:endParaRPr lang="fr-FR"/>
          </a:p>
        </p:txBody>
      </p:sp>
    </p:spTree>
    <p:extLst>
      <p:ext uri="{BB962C8B-B14F-4D97-AF65-F5344CB8AC3E}">
        <p14:creationId xmlns:p14="http://schemas.microsoft.com/office/powerpoint/2010/main" val="18915784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31</a:t>
            </a:fld>
            <a:endParaRPr lang="fr-FR"/>
          </a:p>
        </p:txBody>
      </p:sp>
    </p:spTree>
    <p:extLst>
      <p:ext uri="{BB962C8B-B14F-4D97-AF65-F5344CB8AC3E}">
        <p14:creationId xmlns:p14="http://schemas.microsoft.com/office/powerpoint/2010/main" val="22465681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32</a:t>
            </a:fld>
            <a:endParaRPr lang="fr-FR"/>
          </a:p>
        </p:txBody>
      </p:sp>
    </p:spTree>
    <p:extLst>
      <p:ext uri="{BB962C8B-B14F-4D97-AF65-F5344CB8AC3E}">
        <p14:creationId xmlns:p14="http://schemas.microsoft.com/office/powerpoint/2010/main" val="17480455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33</a:t>
            </a:fld>
            <a:endParaRPr lang="fr-FR"/>
          </a:p>
        </p:txBody>
      </p:sp>
    </p:spTree>
    <p:extLst>
      <p:ext uri="{BB962C8B-B14F-4D97-AF65-F5344CB8AC3E}">
        <p14:creationId xmlns:p14="http://schemas.microsoft.com/office/powerpoint/2010/main" val="10700041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36</a:t>
            </a:fld>
            <a:endParaRPr lang="fr-FR"/>
          </a:p>
        </p:txBody>
      </p:sp>
    </p:spTree>
    <p:extLst>
      <p:ext uri="{BB962C8B-B14F-4D97-AF65-F5344CB8AC3E}">
        <p14:creationId xmlns:p14="http://schemas.microsoft.com/office/powerpoint/2010/main" val="2876291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14</a:t>
            </a:fld>
            <a:endParaRPr lang="fr-FR"/>
          </a:p>
        </p:txBody>
      </p:sp>
    </p:spTree>
    <p:extLst>
      <p:ext uri="{BB962C8B-B14F-4D97-AF65-F5344CB8AC3E}">
        <p14:creationId xmlns:p14="http://schemas.microsoft.com/office/powerpoint/2010/main" val="106224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20</a:t>
            </a:fld>
            <a:endParaRPr lang="fr-FR"/>
          </a:p>
        </p:txBody>
      </p:sp>
    </p:spTree>
    <p:extLst>
      <p:ext uri="{BB962C8B-B14F-4D97-AF65-F5344CB8AC3E}">
        <p14:creationId xmlns:p14="http://schemas.microsoft.com/office/powerpoint/2010/main" val="1440017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21</a:t>
            </a:fld>
            <a:endParaRPr lang="fr-FR"/>
          </a:p>
        </p:txBody>
      </p:sp>
    </p:spTree>
    <p:extLst>
      <p:ext uri="{BB962C8B-B14F-4D97-AF65-F5344CB8AC3E}">
        <p14:creationId xmlns:p14="http://schemas.microsoft.com/office/powerpoint/2010/main" val="1752845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22</a:t>
            </a:fld>
            <a:endParaRPr lang="fr-FR"/>
          </a:p>
        </p:txBody>
      </p:sp>
    </p:spTree>
    <p:extLst>
      <p:ext uri="{BB962C8B-B14F-4D97-AF65-F5344CB8AC3E}">
        <p14:creationId xmlns:p14="http://schemas.microsoft.com/office/powerpoint/2010/main" val="52902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23</a:t>
            </a:fld>
            <a:endParaRPr lang="fr-FR"/>
          </a:p>
        </p:txBody>
      </p:sp>
    </p:spTree>
    <p:extLst>
      <p:ext uri="{BB962C8B-B14F-4D97-AF65-F5344CB8AC3E}">
        <p14:creationId xmlns:p14="http://schemas.microsoft.com/office/powerpoint/2010/main" val="14006995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24</a:t>
            </a:fld>
            <a:endParaRPr lang="fr-FR"/>
          </a:p>
        </p:txBody>
      </p:sp>
    </p:spTree>
    <p:extLst>
      <p:ext uri="{BB962C8B-B14F-4D97-AF65-F5344CB8AC3E}">
        <p14:creationId xmlns:p14="http://schemas.microsoft.com/office/powerpoint/2010/main" val="6293124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25</a:t>
            </a:fld>
            <a:endParaRPr lang="fr-FR"/>
          </a:p>
        </p:txBody>
      </p:sp>
    </p:spTree>
    <p:extLst>
      <p:ext uri="{BB962C8B-B14F-4D97-AF65-F5344CB8AC3E}">
        <p14:creationId xmlns:p14="http://schemas.microsoft.com/office/powerpoint/2010/main" val="33454611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91766A0-14B7-46E1-B936-92D4F07C395E}" type="slidenum">
              <a:rPr lang="fr-FR" smtClean="0"/>
              <a:t>26</a:t>
            </a:fld>
            <a:endParaRPr lang="fr-FR"/>
          </a:p>
        </p:txBody>
      </p:sp>
    </p:spTree>
    <p:extLst>
      <p:ext uri="{BB962C8B-B14F-4D97-AF65-F5344CB8AC3E}">
        <p14:creationId xmlns:p14="http://schemas.microsoft.com/office/powerpoint/2010/main" val="3719758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8" name="Espace réservé de la date 27"/>
          <p:cNvSpPr>
            <a:spLocks noGrp="1"/>
          </p:cNvSpPr>
          <p:nvPr>
            <p:ph type="dt" sz="half" idx="10"/>
          </p:nvPr>
        </p:nvSpPr>
        <p:spPr/>
        <p:txBody>
          <a:bodyPr/>
          <a:lstStyle/>
          <a:p>
            <a:fld id="{3BAF1752-DC08-4F4A-83F6-1C36D12FE54D}" type="datetimeFigureOut">
              <a:rPr lang="fr-FR" smtClean="0"/>
              <a:t>07/02/2019</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4D91F253-3FE4-412D-BF55-8EA3824144CA}" type="slidenum">
              <a:rPr lang="fr-FR" smtClean="0"/>
              <a:t>‹N°›</a:t>
            </a:fld>
            <a:endParaRPr lang="fr-FR"/>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r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fr-FR"/>
              <a:t>Cliquez pour modifier le style du titre</a:t>
            </a:r>
            <a:endParaRPr kumimoji="0" lang="en-US"/>
          </a:p>
        </p:txBody>
      </p:sp>
      <p:sp>
        <p:nvSpPr>
          <p:cNvPr id="9" name="Sous-titr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a:t>Cliquez pour modifier le style des sous-titres du masque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3BAF1752-DC08-4F4A-83F6-1C36D12FE54D}" type="datetimeFigureOut">
              <a:rPr lang="fr-FR" smtClean="0"/>
              <a:t>07/02/2019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91F253-3FE4-412D-BF55-8EA3824144CA}"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981200" cy="5851525"/>
          </a:xfrm>
        </p:spPr>
        <p:txBody>
          <a:bodyPr vert="eaVert" anchor="ct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609600" y="274639"/>
            <a:ext cx="58674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3BAF1752-DC08-4F4A-83F6-1C36D12FE54D}" type="datetimeFigureOut">
              <a:rPr lang="fr-FR" smtClean="0"/>
              <a:t>07/02/2019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91F253-3FE4-412D-BF55-8EA3824144CA}"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3BAF1752-DC08-4F4A-83F6-1C36D12FE54D}" type="datetimeFigureOut">
              <a:rPr lang="fr-FR" smtClean="0"/>
              <a:t>07/02/2019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91F253-3FE4-412D-BF55-8EA3824144CA}"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4" name="Forme libre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orme libre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orme libre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orme libre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orme libre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orme libre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orme libre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orme libre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orme libre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orme libre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orme libre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orme libre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orme libre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orme libre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Espace réservé du texte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3BAF1752-DC08-4F4A-83F6-1C36D12FE54D}" type="datetimeFigureOut">
              <a:rPr lang="fr-FR" smtClean="0"/>
              <a:t>07/02/2019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91F253-3FE4-412D-BF55-8EA3824144CA}" type="slidenum">
              <a:rPr lang="fr-FR" smtClean="0"/>
              <a:t>‹N°›</a:t>
            </a:fld>
            <a:endParaRPr lang="fr-FR"/>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fr-FR"/>
              <a:t>Cliquez pour modifier le style du titre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512064"/>
            <a:ext cx="8229600" cy="9144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3BAF1752-DC08-4F4A-83F6-1C36D12FE54D}" type="datetimeFigureOut">
              <a:rPr lang="fr-FR" smtClean="0"/>
              <a:t>07/02/2019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D91F253-3FE4-412D-BF55-8EA3824144CA}"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504824" y="512064"/>
            <a:ext cx="7772400" cy="914400"/>
          </a:xfrm>
        </p:spPr>
        <p:txBody>
          <a:bodyPr anchor="t"/>
          <a:lstStyle>
            <a:lvl1pPr>
              <a:defRPr sz="4000"/>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3BAF1752-DC08-4F4A-83F6-1C36D12FE54D}" type="datetimeFigureOut">
              <a:rPr lang="fr-FR" smtClean="0"/>
              <a:t>07/02/2019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D91F253-3FE4-412D-BF55-8EA3824144CA}" type="slidenum">
              <a:rPr lang="fr-FR" smtClean="0"/>
              <a:t>‹N°›</a:t>
            </a:fld>
            <a:endParaRPr lang="fr-FR"/>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914400"/>
          </a:xfrm>
        </p:spPr>
        <p:txBody>
          <a:bodyPr/>
          <a:lstStyle>
            <a:lvl1pPr>
              <a:defRPr sz="4000" cap="none" baseline="0"/>
            </a:lvl1pPr>
            <a:extLst/>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3BAF1752-DC08-4F4A-83F6-1C36D12FE54D}" type="datetimeFigureOut">
              <a:rPr lang="fr-FR" smtClean="0"/>
              <a:t>07/02/2019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D91F253-3FE4-412D-BF55-8EA3824144CA}"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BAF1752-DC08-4F4A-83F6-1C36D12FE54D}" type="datetimeFigureOut">
              <a:rPr lang="fr-FR" smtClean="0"/>
              <a:t>07/02/2019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D91F253-3FE4-412D-BF55-8EA3824144CA}"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273050"/>
            <a:ext cx="8229600" cy="1162050"/>
          </a:xfrm>
        </p:spPr>
        <p:txBody>
          <a:bodyPr anchor="ctr"/>
          <a:lstStyle>
            <a:lvl1pPr algn="l">
              <a:buNone/>
              <a:defRPr sz="3600" b="0"/>
            </a:lvl1pPr>
            <a:extLst/>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3BAF1752-DC08-4F4A-83F6-1C36D12FE54D}" type="datetimeFigureOut">
              <a:rPr lang="fr-FR" smtClean="0"/>
              <a:t>07/02/2019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D91F253-3FE4-412D-BF55-8EA3824144CA}"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Connecteur droit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e 9"/>
          <p:cNvGrpSpPr/>
          <p:nvPr/>
        </p:nvGrpSpPr>
        <p:grpSpPr>
          <a:xfrm rot="5400000">
            <a:off x="8514581" y="1219200"/>
            <a:ext cx="132763" cy="128466"/>
            <a:chOff x="6668087" y="1297746"/>
            <a:chExt cx="161840" cy="156602"/>
          </a:xfrm>
        </p:grpSpPr>
        <p:cxnSp>
          <p:nvCxnSpPr>
            <p:cNvPr id="15" name="Connecteur droit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r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fr-FR"/>
              <a:t>Cliquez sur l'icône pour ajouter une image</a:t>
            </a:r>
            <a:endParaRPr kumimoji="0" lang="en-US"/>
          </a:p>
        </p:txBody>
      </p:sp>
      <p:sp>
        <p:nvSpPr>
          <p:cNvPr id="4" name="Espace réservé du texte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fr-FR"/>
              <a:t>Cliquez pour modifier les styles du texte du masque</a:t>
            </a:r>
          </a:p>
        </p:txBody>
      </p:sp>
      <p:grpSp>
        <p:nvGrpSpPr>
          <p:cNvPr id="14" name="Groupe 13"/>
          <p:cNvGrpSpPr/>
          <p:nvPr/>
        </p:nvGrpSpPr>
        <p:grpSpPr>
          <a:xfrm rot="5400000">
            <a:off x="8666981" y="1371600"/>
            <a:ext cx="132763" cy="128466"/>
            <a:chOff x="6668087" y="1297746"/>
            <a:chExt cx="161840" cy="156602"/>
          </a:xfrm>
        </p:grpSpPr>
        <p:cxnSp>
          <p:nvCxnSpPr>
            <p:cNvPr id="11" name="Connecteur droit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e 17"/>
          <p:cNvGrpSpPr/>
          <p:nvPr/>
        </p:nvGrpSpPr>
        <p:grpSpPr>
          <a:xfrm rot="5400000">
            <a:off x="8320088" y="1474763"/>
            <a:ext cx="132763" cy="128466"/>
            <a:chOff x="6668087" y="1297746"/>
            <a:chExt cx="161840" cy="156602"/>
          </a:xfrm>
        </p:grpSpPr>
        <p:cxnSp>
          <p:nvCxnSpPr>
            <p:cNvPr id="19" name="Connecteur droit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necteur droit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necteur droit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Espace réservé de la date 4"/>
          <p:cNvSpPr>
            <a:spLocks noGrp="1"/>
          </p:cNvSpPr>
          <p:nvPr>
            <p:ph type="dt" sz="half" idx="10"/>
          </p:nvPr>
        </p:nvSpPr>
        <p:spPr>
          <a:xfrm>
            <a:off x="6477000" y="55499"/>
            <a:ext cx="2133600" cy="365125"/>
          </a:xfrm>
        </p:spPr>
        <p:txBody>
          <a:bodyPr/>
          <a:lstStyle/>
          <a:p>
            <a:fld id="{3BAF1752-DC08-4F4A-83F6-1C36D12FE54D}" type="datetimeFigureOut">
              <a:rPr lang="fr-FR" smtClean="0"/>
              <a:t>07/02/2019</a:t>
            </a:fld>
            <a:endParaRPr lang="fr-FR"/>
          </a:p>
        </p:txBody>
      </p:sp>
      <p:sp>
        <p:nvSpPr>
          <p:cNvPr id="6" name="Espace réservé du pied de page 5"/>
          <p:cNvSpPr>
            <a:spLocks noGrp="1"/>
          </p:cNvSpPr>
          <p:nvPr>
            <p:ph type="ftr" sz="quarter" idx="11"/>
          </p:nvPr>
        </p:nvSpPr>
        <p:spPr>
          <a:xfrm>
            <a:off x="914400" y="55499"/>
            <a:ext cx="5562600" cy="365125"/>
          </a:xfrm>
        </p:spPr>
        <p:txBody>
          <a:bodyPr/>
          <a:lstStyle/>
          <a:p>
            <a:endParaRPr lang="fr-FR"/>
          </a:p>
        </p:txBody>
      </p:sp>
      <p:sp>
        <p:nvSpPr>
          <p:cNvPr id="7" name="Espace réservé du numéro de diapositive 6"/>
          <p:cNvSpPr>
            <a:spLocks noGrp="1"/>
          </p:cNvSpPr>
          <p:nvPr>
            <p:ph type="sldNum" sz="quarter" idx="12"/>
          </p:nvPr>
        </p:nvSpPr>
        <p:spPr>
          <a:xfrm>
            <a:off x="8610600" y="55499"/>
            <a:ext cx="457200" cy="365125"/>
          </a:xfrm>
        </p:spPr>
        <p:txBody>
          <a:bodyPr/>
          <a:lstStyle/>
          <a:p>
            <a:fld id="{4D91F253-3FE4-412D-BF55-8EA3824144CA}"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914400" y="512064"/>
            <a:ext cx="7772400" cy="914400"/>
          </a:xfrm>
          <a:prstGeom prst="rect">
            <a:avLst/>
          </a:prstGeom>
        </p:spPr>
        <p:txBody>
          <a:bodyPr vert="horz" anchor="t">
            <a:no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3BAF1752-DC08-4F4A-83F6-1C36D12FE54D}" type="datetimeFigureOut">
              <a:rPr lang="fr-FR" smtClean="0"/>
              <a:t>07/02/2019</a:t>
            </a:fld>
            <a:endParaRPr lang="fr-FR"/>
          </a:p>
        </p:txBody>
      </p:sp>
      <p:sp>
        <p:nvSpPr>
          <p:cNvPr id="3" name="Espace réservé du pied de page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fr-FR"/>
          </a:p>
        </p:txBody>
      </p:sp>
      <p:sp>
        <p:nvSpPr>
          <p:cNvPr id="23" name="Espace réservé du numéro de diapositive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4D91F253-3FE4-412D-BF55-8EA3824144CA}" type="slidenum">
              <a:rPr lang="fr-FR" smtClean="0"/>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2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Objectif ZERO CONTENTION</a:t>
            </a:r>
          </a:p>
        </p:txBody>
      </p:sp>
      <p:sp>
        <p:nvSpPr>
          <p:cNvPr id="3" name="Sous-titre 2"/>
          <p:cNvSpPr>
            <a:spLocks noGrp="1"/>
          </p:cNvSpPr>
          <p:nvPr>
            <p:ph type="subTitle" idx="1"/>
          </p:nvPr>
        </p:nvSpPr>
        <p:spPr/>
        <p:txBody>
          <a:bodyPr/>
          <a:lstStyle/>
          <a:p>
            <a:r>
              <a:rPr lang="fr-FR" dirty="0"/>
              <a:t>DOCTEUR Yves CARTEAU</a:t>
            </a:r>
          </a:p>
          <a:p>
            <a:r>
              <a:rPr lang="fr-FR"/>
              <a:t>Gériatre</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DBB794-37BE-4491-9869-218CF5E81C9A}"/>
              </a:ext>
            </a:extLst>
          </p:cNvPr>
          <p:cNvSpPr>
            <a:spLocks noGrp="1"/>
          </p:cNvSpPr>
          <p:nvPr>
            <p:ph type="title"/>
          </p:nvPr>
        </p:nvSpPr>
        <p:spPr/>
        <p:txBody>
          <a:bodyPr/>
          <a:lstStyle/>
          <a:p>
            <a:r>
              <a:rPr lang="fr-FR" dirty="0"/>
              <a:t>Généralités </a:t>
            </a:r>
          </a:p>
        </p:txBody>
      </p:sp>
      <p:sp>
        <p:nvSpPr>
          <p:cNvPr id="3" name="Espace réservé du contenu 2">
            <a:extLst>
              <a:ext uri="{FF2B5EF4-FFF2-40B4-BE49-F238E27FC236}">
                <a16:creationId xmlns:a16="http://schemas.microsoft.com/office/drawing/2014/main" id="{BD9EF772-897D-4476-B12B-7F0C991FF4F2}"/>
              </a:ext>
            </a:extLst>
          </p:cNvPr>
          <p:cNvSpPr>
            <a:spLocks noGrp="1"/>
          </p:cNvSpPr>
          <p:nvPr>
            <p:ph idx="1"/>
          </p:nvPr>
        </p:nvSpPr>
        <p:spPr/>
        <p:txBody>
          <a:bodyPr/>
          <a:lstStyle/>
          <a:p>
            <a:r>
              <a:rPr lang="fr-FR" dirty="0"/>
              <a:t>Dès le début, elle concerne les malades mentaux.</a:t>
            </a:r>
          </a:p>
          <a:p>
            <a:r>
              <a:rPr lang="fr-FR" dirty="0"/>
              <a:t>Pendant très longtemps, le malade n’aura pas de statut, pas de droit inhérent à son état et la contention sera ciblée sur les conséquences d’un état pathologique et permettra la protection tant du malade que de la société</a:t>
            </a:r>
          </a:p>
          <a:p>
            <a:endParaRPr lang="fr-FR" dirty="0"/>
          </a:p>
        </p:txBody>
      </p:sp>
    </p:spTree>
    <p:extLst>
      <p:ext uri="{BB962C8B-B14F-4D97-AF65-F5344CB8AC3E}">
        <p14:creationId xmlns:p14="http://schemas.microsoft.com/office/powerpoint/2010/main" val="4175998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4EE726-CA5F-431F-86C0-BF7B9CD20BB4}"/>
              </a:ext>
            </a:extLst>
          </p:cNvPr>
          <p:cNvSpPr>
            <a:spLocks noGrp="1"/>
          </p:cNvSpPr>
          <p:nvPr>
            <p:ph type="title"/>
          </p:nvPr>
        </p:nvSpPr>
        <p:spPr/>
        <p:txBody>
          <a:bodyPr/>
          <a:lstStyle/>
          <a:p>
            <a:r>
              <a:rPr lang="fr-FR" dirty="0"/>
              <a:t>Historique Contention</a:t>
            </a:r>
          </a:p>
        </p:txBody>
      </p:sp>
      <p:sp>
        <p:nvSpPr>
          <p:cNvPr id="3" name="Espace réservé du contenu 2">
            <a:extLst>
              <a:ext uri="{FF2B5EF4-FFF2-40B4-BE49-F238E27FC236}">
                <a16:creationId xmlns:a16="http://schemas.microsoft.com/office/drawing/2014/main" id="{CF92DA61-79E4-461E-A665-E19DAF52ECBF}"/>
              </a:ext>
            </a:extLst>
          </p:cNvPr>
          <p:cNvSpPr>
            <a:spLocks noGrp="1"/>
          </p:cNvSpPr>
          <p:nvPr>
            <p:ph idx="1"/>
          </p:nvPr>
        </p:nvSpPr>
        <p:spPr/>
        <p:txBody>
          <a:bodyPr>
            <a:normAutofit fontScale="92500"/>
          </a:bodyPr>
          <a:lstStyle/>
          <a:p>
            <a:r>
              <a:rPr lang="fr-FR" dirty="0"/>
              <a:t>Antiquité : Caelius </a:t>
            </a:r>
            <a:r>
              <a:rPr lang="fr-FR" dirty="0" err="1"/>
              <a:t>Aurelianus</a:t>
            </a:r>
            <a:r>
              <a:rPr lang="fr-FR" dirty="0"/>
              <a:t>, Celse</a:t>
            </a:r>
          </a:p>
          <a:p>
            <a:r>
              <a:rPr lang="fr-FR" dirty="0"/>
              <a:t>Moyen Age : le domicile, l’emmurement</a:t>
            </a:r>
          </a:p>
          <a:p>
            <a:r>
              <a:rPr lang="fr-FR" dirty="0"/>
              <a:t>Siècle des lumières : camisoles et chaines</a:t>
            </a:r>
          </a:p>
          <a:p>
            <a:r>
              <a:rPr lang="fr-FR" dirty="0"/>
              <a:t>Révolution française : Pinel</a:t>
            </a:r>
          </a:p>
          <a:p>
            <a:r>
              <a:rPr lang="fr-FR" dirty="0"/>
              <a:t>XIXème : Magnan</a:t>
            </a:r>
          </a:p>
          <a:p>
            <a:r>
              <a:rPr lang="fr-FR" dirty="0"/>
              <a:t>XXème : retour des camps de concentration, années 50 (les neuroleptiques), la politique de secteur</a:t>
            </a:r>
          </a:p>
          <a:p>
            <a:r>
              <a:rPr lang="fr-FR" dirty="0"/>
              <a:t>XXIème 2000 reprise des moyens de contention</a:t>
            </a:r>
          </a:p>
        </p:txBody>
      </p:sp>
    </p:spTree>
    <p:extLst>
      <p:ext uri="{BB962C8B-B14F-4D97-AF65-F5344CB8AC3E}">
        <p14:creationId xmlns:p14="http://schemas.microsoft.com/office/powerpoint/2010/main" val="2743205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30" y="1595021"/>
            <a:ext cx="8999984" cy="5262979"/>
          </a:xfrm>
          <a:prstGeom prst="rect">
            <a:avLst/>
          </a:prstGeom>
        </p:spPr>
        <p:txBody>
          <a:bodyPr wrap="square">
            <a:spAutoFit/>
          </a:bodyPr>
          <a:lstStyle/>
          <a:p>
            <a:pPr>
              <a:spcBef>
                <a:spcPts val="0"/>
              </a:spcBef>
              <a:buClr>
                <a:srgbClr val="3070BE"/>
              </a:buClr>
            </a:pPr>
            <a:r>
              <a:rPr lang="fr-FR" sz="2400" b="1" dirty="0">
                <a:solidFill>
                  <a:srgbClr val="3070BE"/>
                </a:solidFill>
              </a:rPr>
              <a:t>La contention physique</a:t>
            </a:r>
          </a:p>
          <a:p>
            <a:pPr lvl="1">
              <a:spcBef>
                <a:spcPts val="0"/>
              </a:spcBef>
              <a:buClr>
                <a:srgbClr val="3070BE"/>
              </a:buClr>
            </a:pPr>
            <a:r>
              <a:rPr lang="fr-FR" sz="2400" b="1" dirty="0"/>
              <a:t>Les moyens spécifiques</a:t>
            </a:r>
          </a:p>
          <a:p>
            <a:pPr lvl="2">
              <a:spcBef>
                <a:spcPts val="0"/>
              </a:spcBef>
              <a:buClr>
                <a:srgbClr val="3070BE"/>
              </a:buClr>
            </a:pPr>
            <a:r>
              <a:rPr lang="fr-FR" sz="2400" dirty="0"/>
              <a:t>Gilets et sangles thoraciques, ceintures</a:t>
            </a:r>
          </a:p>
          <a:p>
            <a:pPr lvl="2">
              <a:spcBef>
                <a:spcPts val="0"/>
              </a:spcBef>
              <a:buClr>
                <a:srgbClr val="3070BE"/>
              </a:buClr>
            </a:pPr>
            <a:r>
              <a:rPr lang="fr-FR" sz="2400" dirty="0"/>
              <a:t>Attaches de poignets et de chevilles</a:t>
            </a:r>
          </a:p>
          <a:p>
            <a:pPr lvl="2">
              <a:spcBef>
                <a:spcPts val="0"/>
              </a:spcBef>
              <a:buClr>
                <a:srgbClr val="3070BE"/>
              </a:buClr>
            </a:pPr>
            <a:r>
              <a:rPr lang="fr-FR" sz="2400" dirty="0"/>
              <a:t>Sièges gériatriques, sièges avec un adaptable fixé</a:t>
            </a:r>
          </a:p>
          <a:p>
            <a:pPr lvl="2">
              <a:spcBef>
                <a:spcPts val="0"/>
              </a:spcBef>
              <a:buClr>
                <a:srgbClr val="3070BE"/>
              </a:buClr>
            </a:pPr>
            <a:r>
              <a:rPr lang="fr-FR" sz="2400" dirty="0"/>
              <a:t>Barrières de lit</a:t>
            </a:r>
          </a:p>
          <a:p>
            <a:pPr lvl="1">
              <a:spcBef>
                <a:spcPts val="0"/>
              </a:spcBef>
              <a:buClr>
                <a:srgbClr val="3070BE"/>
              </a:buClr>
            </a:pPr>
            <a:r>
              <a:rPr lang="fr-FR" sz="2400" b="1" dirty="0"/>
              <a:t>Les moyens non spécifiques</a:t>
            </a:r>
          </a:p>
          <a:p>
            <a:pPr lvl="2">
              <a:spcBef>
                <a:spcPts val="0"/>
              </a:spcBef>
              <a:buClr>
                <a:srgbClr val="3070BE"/>
              </a:buClr>
            </a:pPr>
            <a:r>
              <a:rPr lang="fr-FR" sz="2400" dirty="0"/>
              <a:t>Tous les matériels détournés de leur usage et utilisés aux fins de limiter la mobilité du corps : un drap, un vêtement, une table placée devant le siège de la personne, etc.</a:t>
            </a:r>
          </a:p>
          <a:p>
            <a:pPr lvl="2">
              <a:buClr>
                <a:srgbClr val="3070BE"/>
              </a:buClr>
            </a:pPr>
            <a:endParaRPr lang="fr-FR" sz="2400" dirty="0"/>
          </a:p>
          <a:p>
            <a:pPr>
              <a:spcBef>
                <a:spcPts val="0"/>
              </a:spcBef>
              <a:buClr>
                <a:srgbClr val="3070BE"/>
              </a:buClr>
            </a:pPr>
            <a:r>
              <a:rPr lang="fr-FR" sz="2400" b="1" dirty="0">
                <a:solidFill>
                  <a:srgbClr val="3070BE"/>
                </a:solidFill>
              </a:rPr>
              <a:t>La contention chimique (psychotropes)</a:t>
            </a:r>
          </a:p>
          <a:p>
            <a:pPr lvl="1">
              <a:spcBef>
                <a:spcPts val="0"/>
              </a:spcBef>
              <a:buClr>
                <a:srgbClr val="3070BE"/>
              </a:buClr>
            </a:pPr>
            <a:r>
              <a:rPr lang="fr-FR" sz="2400" b="1" dirty="0"/>
              <a:t>Les médicaments sédatifs</a:t>
            </a:r>
          </a:p>
          <a:p>
            <a:pPr lvl="2">
              <a:spcBef>
                <a:spcPts val="0"/>
              </a:spcBef>
              <a:buClr>
                <a:srgbClr val="3070BE"/>
              </a:buClr>
            </a:pPr>
            <a:r>
              <a:rPr lang="fr-FR" sz="2400" dirty="0"/>
              <a:t>Tranquillisant, antipsychotique</a:t>
            </a:r>
          </a:p>
        </p:txBody>
      </p:sp>
      <p:sp>
        <p:nvSpPr>
          <p:cNvPr id="3" name="Titre 2"/>
          <p:cNvSpPr>
            <a:spLocks noGrp="1"/>
          </p:cNvSpPr>
          <p:nvPr>
            <p:ph type="title" idx="4294967295"/>
          </p:nvPr>
        </p:nvSpPr>
        <p:spPr>
          <a:xfrm>
            <a:off x="1371600" y="512763"/>
            <a:ext cx="7772400" cy="914400"/>
          </a:xfrm>
        </p:spPr>
        <p:txBody>
          <a:bodyPr/>
          <a:lstStyle/>
          <a:p>
            <a:r>
              <a:rPr lang="fr-FR" sz="3600" dirty="0"/>
              <a:t>Différents types de contention</a:t>
            </a:r>
          </a:p>
        </p:txBody>
      </p:sp>
    </p:spTree>
    <p:extLst>
      <p:ext uri="{BB962C8B-B14F-4D97-AF65-F5344CB8AC3E}">
        <p14:creationId xmlns:p14="http://schemas.microsoft.com/office/powerpoint/2010/main" val="41156248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988840"/>
            <a:ext cx="9144000" cy="3046988"/>
          </a:xfrm>
          <a:prstGeom prst="rect">
            <a:avLst/>
          </a:prstGeom>
        </p:spPr>
        <p:txBody>
          <a:bodyPr wrap="square">
            <a:spAutoFit/>
          </a:bodyPr>
          <a:lstStyle/>
          <a:p>
            <a:pPr>
              <a:spcBef>
                <a:spcPts val="0"/>
              </a:spcBef>
            </a:pPr>
            <a:r>
              <a:rPr lang="fr-FR" sz="2400" b="1" dirty="0">
                <a:solidFill>
                  <a:srgbClr val="3070BE"/>
                </a:solidFill>
              </a:rPr>
              <a:t>La contention architecturale</a:t>
            </a:r>
          </a:p>
          <a:p>
            <a:pPr lvl="1">
              <a:spcBef>
                <a:spcPts val="0"/>
              </a:spcBef>
              <a:buClr>
                <a:srgbClr val="3070BE"/>
              </a:buClr>
            </a:pPr>
            <a:r>
              <a:rPr lang="fr-FR" sz="2400" b="1" dirty="0"/>
              <a:t>Enfermement de la personne dans sa chambre</a:t>
            </a:r>
          </a:p>
          <a:p>
            <a:pPr lvl="1">
              <a:spcBef>
                <a:spcPts val="0"/>
              </a:spcBef>
              <a:buClr>
                <a:srgbClr val="3070BE"/>
              </a:buClr>
            </a:pPr>
            <a:r>
              <a:rPr lang="fr-FR" sz="2400" b="1" dirty="0"/>
              <a:t>Digicode, porte d’entrée en zone sombre, etc.</a:t>
            </a:r>
          </a:p>
          <a:p>
            <a:pPr lvl="1">
              <a:spcBef>
                <a:spcPts val="0"/>
              </a:spcBef>
              <a:buClr>
                <a:srgbClr val="3070BE"/>
              </a:buClr>
            </a:pPr>
            <a:r>
              <a:rPr lang="fr-FR" sz="2400" b="1" dirty="0"/>
              <a:t>Bracelet de géolocalisation, bracelet anti-fugue, etc.</a:t>
            </a:r>
          </a:p>
          <a:p>
            <a:pPr lvl="1">
              <a:spcBef>
                <a:spcPts val="0"/>
              </a:spcBef>
              <a:buClr>
                <a:srgbClr val="3070BE"/>
              </a:buClr>
            </a:pPr>
            <a:r>
              <a:rPr lang="fr-FR" sz="2400" b="1" dirty="0"/>
              <a:t>Caméras de surveillance</a:t>
            </a:r>
          </a:p>
          <a:p>
            <a:pPr lvl="1">
              <a:spcBef>
                <a:spcPts val="0"/>
              </a:spcBef>
              <a:buClr>
                <a:srgbClr val="3070BE"/>
              </a:buClr>
            </a:pPr>
            <a:endParaRPr lang="fr-FR" sz="2400" b="1" dirty="0"/>
          </a:p>
          <a:p>
            <a:pPr>
              <a:spcBef>
                <a:spcPts val="0"/>
              </a:spcBef>
              <a:buClr>
                <a:srgbClr val="3070BE"/>
              </a:buClr>
            </a:pPr>
            <a:r>
              <a:rPr lang="fr-FR" sz="2400" b="1" dirty="0">
                <a:solidFill>
                  <a:srgbClr val="3070BE"/>
                </a:solidFill>
              </a:rPr>
              <a:t>La contention psychologique</a:t>
            </a:r>
          </a:p>
          <a:p>
            <a:pPr lvl="1">
              <a:spcBef>
                <a:spcPts val="0"/>
              </a:spcBef>
              <a:buClr>
                <a:srgbClr val="3070BE"/>
              </a:buClr>
            </a:pPr>
            <a:r>
              <a:rPr lang="fr-FR" sz="2400" b="1" dirty="0"/>
              <a:t>Injonctions collectives et répétées à la personne</a:t>
            </a:r>
          </a:p>
        </p:txBody>
      </p:sp>
    </p:spTree>
    <p:extLst>
      <p:ext uri="{BB962C8B-B14F-4D97-AF65-F5344CB8AC3E}">
        <p14:creationId xmlns:p14="http://schemas.microsoft.com/office/powerpoint/2010/main" val="3790982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467544" y="260648"/>
            <a:ext cx="7772400" cy="5231606"/>
          </a:xfrm>
        </p:spPr>
        <p:txBody>
          <a:bodyPr>
            <a:normAutofit fontScale="92500" lnSpcReduction="10000"/>
          </a:bodyPr>
          <a:lstStyle/>
          <a:p>
            <a:endParaRPr lang="fr-FR" sz="2400" b="1" dirty="0">
              <a:solidFill>
                <a:srgbClr val="FF3300"/>
              </a:solidFill>
            </a:endParaRPr>
          </a:p>
          <a:p>
            <a:pPr marL="68580" indent="0">
              <a:buNone/>
            </a:pPr>
            <a:r>
              <a:rPr lang="fr-FR" sz="2400" b="1" dirty="0">
                <a:solidFill>
                  <a:srgbClr val="FF3300"/>
                </a:solidFill>
              </a:rPr>
              <a:t>	</a:t>
            </a:r>
            <a:r>
              <a:rPr lang="fr-FR" sz="2200" b="1" dirty="0">
                <a:solidFill>
                  <a:srgbClr val="FF3300"/>
                </a:solidFill>
              </a:rPr>
              <a:t>Justification de la contention</a:t>
            </a:r>
          </a:p>
          <a:p>
            <a:r>
              <a:rPr lang="fr-FR" sz="2200" b="1" dirty="0">
                <a:solidFill>
                  <a:srgbClr val="FF3300"/>
                </a:solidFill>
              </a:rPr>
              <a:t>Les prétextes fréquemment invoqués</a:t>
            </a:r>
          </a:p>
          <a:p>
            <a:pPr lvl="1">
              <a:spcBef>
                <a:spcPts val="0"/>
              </a:spcBef>
            </a:pPr>
            <a:r>
              <a:rPr lang="fr-FR" sz="2200" dirty="0"/>
              <a:t>La personne présente un risque de </a:t>
            </a:r>
            <a:r>
              <a:rPr lang="fr-FR" sz="2200" b="1" dirty="0"/>
              <a:t>chute</a:t>
            </a:r>
            <a:r>
              <a:rPr lang="fr-FR" sz="2200" dirty="0"/>
              <a:t> quand elle se déplace</a:t>
            </a:r>
          </a:p>
          <a:p>
            <a:pPr lvl="1">
              <a:spcBef>
                <a:spcPts val="0"/>
              </a:spcBef>
            </a:pPr>
            <a:r>
              <a:rPr lang="fr-FR" sz="2200" dirty="0"/>
              <a:t>La personne </a:t>
            </a:r>
            <a:r>
              <a:rPr lang="fr-FR" sz="2200" b="1" dirty="0"/>
              <a:t>déambule</a:t>
            </a:r>
            <a:r>
              <a:rPr lang="fr-FR" sz="2200" dirty="0"/>
              <a:t>, a un comportement d’errance, elle entre dans les chambres des autres résidents, etc.</a:t>
            </a:r>
          </a:p>
          <a:p>
            <a:pPr lvl="1">
              <a:spcBef>
                <a:spcPts val="0"/>
              </a:spcBef>
            </a:pPr>
            <a:r>
              <a:rPr lang="fr-FR" sz="2200" dirty="0"/>
              <a:t>La personne sort non accompagnée de l’établissement (</a:t>
            </a:r>
            <a:r>
              <a:rPr lang="fr-FR" sz="2200" b="1" dirty="0"/>
              <a:t>sortie inopinée</a:t>
            </a:r>
            <a:r>
              <a:rPr lang="fr-FR" sz="2200" dirty="0"/>
              <a:t>)</a:t>
            </a:r>
          </a:p>
          <a:p>
            <a:pPr lvl="1">
              <a:spcBef>
                <a:spcPts val="0"/>
              </a:spcBef>
            </a:pPr>
            <a:r>
              <a:rPr lang="fr-FR" sz="2200" dirty="0"/>
              <a:t>La personne est </a:t>
            </a:r>
            <a:r>
              <a:rPr lang="fr-FR" sz="2200" b="1" dirty="0"/>
              <a:t>agitée</a:t>
            </a:r>
            <a:r>
              <a:rPr lang="fr-FR" sz="2200" dirty="0"/>
              <a:t> , violente ou confuse </a:t>
            </a:r>
            <a:endParaRPr lang="fr-FR" sz="2200" b="1" dirty="0">
              <a:solidFill>
                <a:srgbClr val="FF3300"/>
              </a:solidFill>
            </a:endParaRPr>
          </a:p>
          <a:p>
            <a:r>
              <a:rPr lang="fr-FR" sz="2200" b="1" dirty="0">
                <a:solidFill>
                  <a:srgbClr val="FF3300"/>
                </a:solidFill>
              </a:rPr>
              <a:t>Se poser la question sur d’éventuels objectifs « inavoués »</a:t>
            </a:r>
          </a:p>
          <a:p>
            <a:pPr lvl="1"/>
            <a:r>
              <a:rPr lang="fr-FR" sz="2200" dirty="0"/>
              <a:t>Répondre à une </a:t>
            </a:r>
            <a:r>
              <a:rPr lang="fr-FR" sz="2200" b="1" dirty="0"/>
              <a:t>demande sécuritaire </a:t>
            </a:r>
            <a:r>
              <a:rPr lang="fr-FR" sz="2200" dirty="0"/>
              <a:t>des proches</a:t>
            </a:r>
          </a:p>
          <a:p>
            <a:pPr lvl="1"/>
            <a:r>
              <a:rPr lang="fr-FR" sz="2200" dirty="0"/>
              <a:t>Pallier un </a:t>
            </a:r>
            <a:r>
              <a:rPr lang="fr-FR" sz="2200" b="1" dirty="0"/>
              <a:t>manque de personnel </a:t>
            </a:r>
            <a:r>
              <a:rPr lang="fr-FR" sz="2200" dirty="0"/>
              <a:t>(défaut de surveillance)</a:t>
            </a:r>
          </a:p>
          <a:p>
            <a:pPr lvl="1"/>
            <a:r>
              <a:rPr lang="fr-FR" sz="2200" b="1" dirty="0"/>
              <a:t>Punir</a:t>
            </a:r>
            <a:r>
              <a:rPr lang="fr-FR" sz="2200" dirty="0"/>
              <a:t> la personne (maltraitance directe)</a:t>
            </a:r>
          </a:p>
          <a:p>
            <a:pPr lvl="1"/>
            <a:r>
              <a:rPr lang="fr-FR" sz="2200" b="1" dirty="0"/>
              <a:t>Protéger les professionnels </a:t>
            </a:r>
            <a:r>
              <a:rPr lang="fr-FR" sz="2200" dirty="0"/>
              <a:t>craignant d’engager leur responsabilité face à une crainte de </a:t>
            </a:r>
            <a:r>
              <a:rPr lang="fr-FR" sz="2200" dirty="0" err="1"/>
              <a:t>judiciarisation</a:t>
            </a:r>
            <a:r>
              <a:rPr lang="fr-FR" sz="2200" dirty="0"/>
              <a:t> croissante des rapports avec les usagers et leurs familles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DANGERS DE LA CONTENTION </a:t>
            </a:r>
          </a:p>
        </p:txBody>
      </p:sp>
      <p:sp>
        <p:nvSpPr>
          <p:cNvPr id="3" name="Espace réservé du contenu 2"/>
          <p:cNvSpPr>
            <a:spLocks noGrp="1"/>
          </p:cNvSpPr>
          <p:nvPr>
            <p:ph idx="1"/>
          </p:nvPr>
        </p:nvSpPr>
        <p:spPr/>
        <p:txBody>
          <a:bodyPr>
            <a:normAutofit lnSpcReduction="10000"/>
          </a:bodyPr>
          <a:lstStyle/>
          <a:p>
            <a:r>
              <a:rPr lang="fr-FR" dirty="0"/>
              <a:t>Morbidité</a:t>
            </a:r>
          </a:p>
          <a:p>
            <a:pPr marL="582930" indent="-514350">
              <a:buFont typeface="+mj-lt"/>
              <a:buAutoNum type="arabicPeriod"/>
            </a:pPr>
            <a:r>
              <a:rPr lang="fr-FR" dirty="0"/>
              <a:t>Augmentation du risque de chute grave responsable de : hématome, troubles de conscience, fracture, hospitalisation.</a:t>
            </a:r>
          </a:p>
          <a:p>
            <a:pPr marL="582930" indent="-514350">
              <a:buFont typeface="+mj-lt"/>
              <a:buAutoNum type="arabicPeriod"/>
            </a:pPr>
            <a:r>
              <a:rPr lang="fr-FR" dirty="0"/>
              <a:t>Perte de la marche, perte d'autonomie par : ankylose articulaires, déconditionnement musculaire, perte de masse osseuse.</a:t>
            </a:r>
          </a:p>
          <a:p>
            <a:pPr marL="582930" indent="-514350">
              <a:buFont typeface="+mj-lt"/>
              <a:buAutoNum type="arabicPeriod"/>
            </a:pPr>
            <a:r>
              <a:rPr lang="fr-FR" dirty="0"/>
              <a:t> Le syndrome d'immobilisation = contractures, troubles trophiques, escarres, fausses routes, perte d'appétit…</a:t>
            </a:r>
          </a:p>
          <a:p>
            <a:endParaRPr lang="fr-FR" dirty="0"/>
          </a:p>
        </p:txBody>
      </p:sp>
    </p:spTree>
    <p:extLst>
      <p:ext uri="{BB962C8B-B14F-4D97-AF65-F5344CB8AC3E}">
        <p14:creationId xmlns:p14="http://schemas.microsoft.com/office/powerpoint/2010/main" val="2992772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1371600" y="1784350"/>
            <a:ext cx="7772400" cy="4572000"/>
          </a:xfrm>
        </p:spPr>
        <p:txBody>
          <a:bodyPr>
            <a:normAutofit fontScale="92500" lnSpcReduction="10000"/>
          </a:bodyPr>
          <a:lstStyle/>
          <a:p>
            <a:pPr marL="68580" indent="0">
              <a:buNone/>
            </a:pPr>
            <a:r>
              <a:rPr lang="fr-FR" dirty="0"/>
              <a:t>4.  Infections nosocomiales.</a:t>
            </a:r>
          </a:p>
          <a:p>
            <a:pPr marL="68580" indent="0">
              <a:buNone/>
            </a:pPr>
            <a:r>
              <a:rPr lang="fr-FR" dirty="0"/>
              <a:t>5.  Colère, inconfort, révolte, peur, agressivité, douleur et épuisement.</a:t>
            </a:r>
          </a:p>
          <a:p>
            <a:pPr marL="68580" indent="0">
              <a:buNone/>
            </a:pPr>
            <a:r>
              <a:rPr lang="fr-FR" dirty="0"/>
              <a:t>6.   Incontinence sphinctérienne.</a:t>
            </a:r>
          </a:p>
          <a:p>
            <a:pPr marL="68580" indent="0">
              <a:buNone/>
            </a:pPr>
            <a:r>
              <a:rPr lang="fr-FR" dirty="0"/>
              <a:t>7.   Autres accidents : lésions du plexus brachial, thrombose des veines axillaires,</a:t>
            </a:r>
          </a:p>
          <a:p>
            <a:pPr marL="68580" indent="0">
              <a:buNone/>
            </a:pPr>
            <a:r>
              <a:rPr lang="fr-FR" dirty="0"/>
              <a:t>8.   neuropathie par compression, trouble du rythme induit par le stress.</a:t>
            </a:r>
          </a:p>
          <a:p>
            <a:pPr marL="68580" indent="0">
              <a:buNone/>
            </a:pPr>
            <a:r>
              <a:rPr lang="fr-FR" dirty="0"/>
              <a:t>9.  Plus grande difficulté a dégager les personnes en cas d'incendie.</a:t>
            </a:r>
          </a:p>
          <a:p>
            <a:endParaRPr lang="fr-FR" dirty="0"/>
          </a:p>
        </p:txBody>
      </p:sp>
    </p:spTree>
    <p:extLst>
      <p:ext uri="{BB962C8B-B14F-4D97-AF65-F5344CB8AC3E}">
        <p14:creationId xmlns:p14="http://schemas.microsoft.com/office/powerpoint/2010/main" val="3310461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1371600" y="1784350"/>
            <a:ext cx="7772400" cy="4572000"/>
          </a:xfrm>
        </p:spPr>
        <p:txBody>
          <a:bodyPr/>
          <a:lstStyle/>
          <a:p>
            <a:r>
              <a:rPr lang="fr-FR" dirty="0"/>
              <a:t>Mortalité liée à la contention</a:t>
            </a:r>
          </a:p>
          <a:p>
            <a:pPr marL="68580" indent="0">
              <a:buNone/>
            </a:pPr>
            <a:r>
              <a:rPr lang="fr-FR" dirty="0"/>
              <a:t>	Des décès par strangulation.</a:t>
            </a:r>
          </a:p>
          <a:p>
            <a:pPr marL="68580" indent="0">
              <a:buNone/>
            </a:pPr>
            <a:r>
              <a:rPr lang="fr-FR" dirty="0"/>
              <a:t>	Des décès par asphyxie.</a:t>
            </a:r>
          </a:p>
          <a:p>
            <a:pPr marL="68580" indent="0">
              <a:buNone/>
            </a:pPr>
            <a:r>
              <a:rPr lang="fr-FR" dirty="0"/>
              <a:t>	Des décès par conséquence des 	traumatismes graves.</a:t>
            </a:r>
          </a:p>
        </p:txBody>
      </p:sp>
    </p:spTree>
    <p:extLst>
      <p:ext uri="{BB962C8B-B14F-4D97-AF65-F5344CB8AC3E}">
        <p14:creationId xmlns:p14="http://schemas.microsoft.com/office/powerpoint/2010/main" val="37185002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86D2DB4-BE88-4DD2-BAFC-054441DC74FF}"/>
              </a:ext>
            </a:extLst>
          </p:cNvPr>
          <p:cNvSpPr/>
          <p:nvPr/>
        </p:nvSpPr>
        <p:spPr>
          <a:xfrm>
            <a:off x="914400" y="2636912"/>
            <a:ext cx="7772400" cy="2152256"/>
          </a:xfrm>
          <a:prstGeom prst="rect">
            <a:avLst/>
          </a:prstGeom>
        </p:spPr>
        <p:txBody>
          <a:bodyPr wrap="square">
            <a:spAutoFit/>
          </a:bodyPr>
          <a:lstStyle/>
          <a:p>
            <a:pPr>
              <a:lnSpc>
                <a:spcPct val="107000"/>
              </a:lnSpc>
              <a:spcAft>
                <a:spcPts val="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Tinetti en 1992 , dans une étude prospective sur un an, comportant 397 sujets âgés en maison de retraite, a montré qu'à âge égal et déficit égal (altération cognitive, comportement de déambulation, déficit sensoriel, pathologie rhumatologique ou neurologique, divers traitements, antécédents de chutes...) les chutes étaient plus fréquentes chez les sujets soumis à contention (17 %)versus</a:t>
            </a:r>
            <a:endParaRPr lang="fr-FR"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5 %) et que les chutes aux conséquences graves ne sont pas plus fréquentes en l'absence de contention.</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itre 4">
            <a:extLst>
              <a:ext uri="{FF2B5EF4-FFF2-40B4-BE49-F238E27FC236}">
                <a16:creationId xmlns:a16="http://schemas.microsoft.com/office/drawing/2014/main" id="{CF89C7B1-AB75-4B55-A625-B41C4E2B2F24}"/>
              </a:ext>
            </a:extLst>
          </p:cNvPr>
          <p:cNvSpPr>
            <a:spLocks noGrp="1"/>
          </p:cNvSpPr>
          <p:nvPr>
            <p:ph type="title"/>
          </p:nvPr>
        </p:nvSpPr>
        <p:spPr/>
        <p:txBody>
          <a:bodyPr/>
          <a:lstStyle/>
          <a:p>
            <a:r>
              <a:rPr lang="fr-FR" dirty="0"/>
              <a:t>Quelques études</a:t>
            </a:r>
          </a:p>
        </p:txBody>
      </p:sp>
    </p:spTree>
    <p:extLst>
      <p:ext uri="{BB962C8B-B14F-4D97-AF65-F5344CB8AC3E}">
        <p14:creationId xmlns:p14="http://schemas.microsoft.com/office/powerpoint/2010/main" val="24738809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80510CF-9875-44BE-BB2A-171985F02BB2}"/>
              </a:ext>
            </a:extLst>
          </p:cNvPr>
          <p:cNvSpPr>
            <a:spLocks noGrp="1"/>
          </p:cNvSpPr>
          <p:nvPr>
            <p:ph type="title"/>
          </p:nvPr>
        </p:nvSpPr>
        <p:spPr/>
        <p:txBody>
          <a:bodyPr/>
          <a:lstStyle/>
          <a:p>
            <a:r>
              <a:rPr lang="fr-FR" dirty="0"/>
              <a:t>Etudes</a:t>
            </a:r>
          </a:p>
        </p:txBody>
      </p:sp>
      <p:sp>
        <p:nvSpPr>
          <p:cNvPr id="5" name="Rectangle 4">
            <a:extLst>
              <a:ext uri="{FF2B5EF4-FFF2-40B4-BE49-F238E27FC236}">
                <a16:creationId xmlns:a16="http://schemas.microsoft.com/office/drawing/2014/main" id="{14730892-F968-4CEF-9967-4EF3D9ED5175}"/>
              </a:ext>
            </a:extLst>
          </p:cNvPr>
          <p:cNvSpPr/>
          <p:nvPr/>
        </p:nvSpPr>
        <p:spPr>
          <a:xfrm>
            <a:off x="745357" y="2280319"/>
            <a:ext cx="8748464" cy="1559529"/>
          </a:xfrm>
          <a:prstGeom prst="rect">
            <a:avLst/>
          </a:prstGeom>
        </p:spPr>
        <p:txBody>
          <a:bodyPr wrap="square">
            <a:spAutoFit/>
          </a:bodyPr>
          <a:lstStyle/>
          <a:p>
            <a:pPr>
              <a:lnSpc>
                <a:spcPct val="107000"/>
              </a:lnSpc>
              <a:spcAft>
                <a:spcPts val="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Des résultats proches sont apportés par l'étude de </a:t>
            </a:r>
            <a:r>
              <a:rPr lang="fr-FR" dirty="0" err="1">
                <a:latin typeface="Times New Roman" panose="02020603050405020304" pitchFamily="18" charset="0"/>
                <a:ea typeface="Times New Roman" panose="02020603050405020304" pitchFamily="18" charset="0"/>
                <a:cs typeface="Times New Roman" panose="02020603050405020304" pitchFamily="18" charset="0"/>
              </a:rPr>
              <a:t>Capezuti</a:t>
            </a:r>
            <a:r>
              <a:rPr lang="fr-FR" dirty="0">
                <a:latin typeface="Times New Roman" panose="02020603050405020304" pitchFamily="18" charset="0"/>
                <a:ea typeface="Times New Roman" panose="02020603050405020304" pitchFamily="18" charset="0"/>
                <a:cs typeface="Times New Roman" panose="02020603050405020304" pitchFamily="18" charset="0"/>
              </a:rPr>
              <a:t> (1996) conduite auprès des personnes âgées en maison de retraite. La comparaison entre 119 sujets ayant bénéficié de contention avec 203 sujets jamais attachés indique que les contentions non seulement ne diminuent pas le risque de chutes graves, mais l'augmentent, surtout chez les personnes confuses.</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02B3862E-332B-473F-823E-63E00B5AC2F8}"/>
              </a:ext>
            </a:extLst>
          </p:cNvPr>
          <p:cNvSpPr/>
          <p:nvPr/>
        </p:nvSpPr>
        <p:spPr>
          <a:xfrm>
            <a:off x="745357" y="4609307"/>
            <a:ext cx="8424936" cy="1263166"/>
          </a:xfrm>
          <a:prstGeom prst="rect">
            <a:avLst/>
          </a:prstGeom>
        </p:spPr>
        <p:txBody>
          <a:bodyPr wrap="square">
            <a:spAutoFit/>
          </a:bodyPr>
          <a:lstStyle/>
          <a:p>
            <a:pPr>
              <a:lnSpc>
                <a:spcPct val="107000"/>
              </a:lnSpc>
              <a:spcAft>
                <a:spcPts val="0"/>
              </a:spcAft>
            </a:pPr>
            <a:r>
              <a:rPr lang="fr-FR" dirty="0" err="1">
                <a:latin typeface="Times New Roman" panose="02020603050405020304" pitchFamily="18" charset="0"/>
                <a:ea typeface="Times New Roman" panose="02020603050405020304" pitchFamily="18" charset="0"/>
                <a:cs typeface="Times New Roman" panose="02020603050405020304" pitchFamily="18" charset="0"/>
              </a:rPr>
              <a:t>Schleenbaker</a:t>
            </a:r>
            <a:r>
              <a:rPr lang="fr-FR" dirty="0">
                <a:latin typeface="Times New Roman" panose="02020603050405020304" pitchFamily="18" charset="0"/>
                <a:ea typeface="Times New Roman" panose="02020603050405020304" pitchFamily="18" charset="0"/>
                <a:cs typeface="Times New Roman" panose="02020603050405020304" pitchFamily="18" charset="0"/>
              </a:rPr>
              <a:t>, en service de rééducation, observe 25 % de chutes chez des sujets «contenus» et seulement 10,1 % en l'absence de contention ( Toujours en unité de rééducation, les patients «chuteurs» ont plus souvent été attachés lors de leur hospitalisation en service aigu versus les patients «non chuteurs», 61 % versus 22 %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0056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731BF691-4F53-4704-B305-CA75BB47619C}"/>
              </a:ext>
            </a:extLst>
          </p:cNvPr>
          <p:cNvSpPr>
            <a:spLocks noGrp="1"/>
          </p:cNvSpPr>
          <p:nvPr>
            <p:ph type="ctrTitle"/>
          </p:nvPr>
        </p:nvSpPr>
        <p:spPr/>
        <p:txBody>
          <a:bodyPr/>
          <a:lstStyle/>
          <a:p>
            <a:r>
              <a:rPr lang="fr-FR" dirty="0"/>
              <a:t>Liberté d’aller et venir</a:t>
            </a:r>
          </a:p>
        </p:txBody>
      </p:sp>
      <p:sp>
        <p:nvSpPr>
          <p:cNvPr id="5" name="Sous-titre 4">
            <a:extLst>
              <a:ext uri="{FF2B5EF4-FFF2-40B4-BE49-F238E27FC236}">
                <a16:creationId xmlns:a16="http://schemas.microsoft.com/office/drawing/2014/main" id="{9E087B07-B7CF-4BAF-B147-80F8AC3D6E45}"/>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28686371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251520" y="1484784"/>
            <a:ext cx="7772400" cy="4572000"/>
          </a:xfrm>
        </p:spPr>
        <p:txBody>
          <a:bodyPr/>
          <a:lstStyle/>
          <a:p>
            <a:r>
              <a:rPr lang="fr-FR" sz="2400" b="1" dirty="0"/>
              <a:t>Le recours à la contention physique en EHPAD doit rester </a:t>
            </a:r>
            <a:r>
              <a:rPr lang="fr-FR" sz="2400" b="1" dirty="0">
                <a:solidFill>
                  <a:srgbClr val="FF3300"/>
                </a:solidFill>
              </a:rPr>
              <a:t>exceptionnel</a:t>
            </a:r>
            <a:r>
              <a:rPr lang="fr-FR" sz="2400" b="1" dirty="0">
                <a:solidFill>
                  <a:srgbClr val="C00000"/>
                </a:solidFill>
              </a:rPr>
              <a:t> </a:t>
            </a:r>
            <a:r>
              <a:rPr lang="fr-FR" sz="2400" b="1" dirty="0"/>
              <a:t>et relève exclusivement de </a:t>
            </a:r>
            <a:r>
              <a:rPr lang="fr-FR" sz="2400" b="1" dirty="0">
                <a:solidFill>
                  <a:srgbClr val="FF3300"/>
                </a:solidFill>
              </a:rPr>
              <a:t>situations d’urgence médicale </a:t>
            </a:r>
            <a:r>
              <a:rPr lang="fr-FR" sz="2400" b="1" dirty="0"/>
              <a:t>(uniquement dans le cadre d’une Hospitalisation A Domicile en EHPAD)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0" y="1340768"/>
            <a:ext cx="9144000" cy="4572000"/>
          </a:xfrm>
        </p:spPr>
        <p:txBody>
          <a:bodyPr/>
          <a:lstStyle/>
          <a:p>
            <a:pPr marL="342900" lvl="1" indent="-342900">
              <a:spcAft>
                <a:spcPts val="600"/>
              </a:spcAft>
              <a:buFont typeface="Arial" pitchFamily="34" charset="0"/>
              <a:buChar char="•"/>
            </a:pPr>
            <a:r>
              <a:rPr lang="fr-FR" sz="2000" b="1" dirty="0"/>
              <a:t>Le projet d’établissement précise les </a:t>
            </a:r>
            <a:r>
              <a:rPr lang="fr-FR" sz="2000" b="1" dirty="0">
                <a:solidFill>
                  <a:srgbClr val="FF3300"/>
                </a:solidFill>
              </a:rPr>
              <a:t>actions concrètes </a:t>
            </a:r>
            <a:r>
              <a:rPr lang="fr-FR" sz="2000" b="1" dirty="0"/>
              <a:t>de promotion menées pour assurer la liberté d’aller et venir des personnes et en </a:t>
            </a:r>
            <a:r>
              <a:rPr lang="fr-FR" sz="2000" b="1" dirty="0">
                <a:solidFill>
                  <a:srgbClr val="FF3300"/>
                </a:solidFill>
              </a:rPr>
              <a:t>informe</a:t>
            </a:r>
            <a:r>
              <a:rPr lang="fr-FR" sz="2000" b="1" dirty="0"/>
              <a:t> les personnes accueillies et les proches dès la pré-admission</a:t>
            </a:r>
          </a:p>
          <a:p>
            <a:pPr marL="808038" lvl="3" indent="-342900">
              <a:spcBef>
                <a:spcPts val="0"/>
              </a:spcBef>
            </a:pPr>
            <a:r>
              <a:rPr lang="fr-FR" sz="1800" dirty="0"/>
              <a:t>La personne est informée sur </a:t>
            </a:r>
            <a:r>
              <a:rPr lang="fr-FR" sz="1800" b="1" dirty="0"/>
              <a:t>les conditions d’exercice de la liberté d’aller et venir et les restrictions liées à la sécurité et aux contraintes de la vie en collectivité </a:t>
            </a:r>
            <a:r>
              <a:rPr lang="fr-FR" sz="1800" dirty="0"/>
              <a:t>(ses droits et ses devoirs)</a:t>
            </a:r>
            <a:endParaRPr lang="fr-FR" sz="1800" b="1" dirty="0"/>
          </a:p>
          <a:p>
            <a:pPr marL="808038" lvl="3" indent="-342900">
              <a:spcBef>
                <a:spcPts val="0"/>
              </a:spcBef>
            </a:pPr>
            <a:r>
              <a:rPr lang="fr-FR" sz="1800" dirty="0"/>
              <a:t>Quand une </a:t>
            </a:r>
            <a:r>
              <a:rPr lang="fr-FR" sz="1800" b="1" dirty="0"/>
              <a:t>sécurisation générale des sorties des personnes et de la circulation à l’intérieur de la structure </a:t>
            </a:r>
            <a:r>
              <a:rPr lang="fr-FR" sz="1800" dirty="0"/>
              <a:t>est prévue, les modalités en sont explicitées dans le projet d’établissement et expliquées à la personne et ses proches</a:t>
            </a:r>
          </a:p>
          <a:p>
            <a:pPr lvl="2">
              <a:spcBef>
                <a:spcPts val="0"/>
              </a:spcBef>
            </a:pPr>
            <a:r>
              <a:rPr lang="fr-FR" sz="1600" dirty="0"/>
              <a:t>L’utilisation de caméras de surveillance, bracelet électronique, puce de surveillance, etc., doit faire l’objet d’une réflexion éthique préalable</a:t>
            </a:r>
          </a:p>
          <a:p>
            <a:pPr lvl="2">
              <a:spcBef>
                <a:spcPts val="0"/>
              </a:spcBef>
            </a:pPr>
            <a:r>
              <a:rPr lang="fr-FR" sz="1600" dirty="0"/>
              <a:t>La personne est avertie des moyens utilisés et des buts recherchés et la possibilité de refuser lui est garantie </a:t>
            </a:r>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755576" y="1412776"/>
            <a:ext cx="7772400" cy="4572000"/>
          </a:xfrm>
        </p:spPr>
        <p:txBody>
          <a:bodyPr/>
          <a:lstStyle/>
          <a:p>
            <a:pPr algn="ctr"/>
            <a:r>
              <a:rPr lang="fr-FR" b="1" dirty="0"/>
              <a:t>Le projet d’établissement est le garant de la cohérence de la politique institutionnelle</a:t>
            </a:r>
          </a:p>
          <a:p>
            <a:pPr algn="ctr">
              <a:buNone/>
            </a:pPr>
            <a:r>
              <a:rPr lang="fr-FR" b="1" dirty="0"/>
              <a:t>vis-à-vis de la liberté d’aller et venir et du NON recours à la contention</a:t>
            </a:r>
          </a:p>
          <a:p>
            <a:pPr algn="ctr">
              <a:buNone/>
            </a:pPr>
            <a:r>
              <a:rPr lang="fr-FR" sz="2800" dirty="0"/>
              <a:t>(direction, médecin coordonnateur, psychologue, infirmière coordinatrice, médecin traitant, équipe</a:t>
            </a:r>
            <a:r>
              <a:rPr lang="fr-FR" dirty="0"/>
              <a:t>)</a:t>
            </a:r>
          </a:p>
          <a:p>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611560" y="1268760"/>
            <a:ext cx="7772400" cy="4572000"/>
          </a:xfrm>
        </p:spPr>
        <p:txBody>
          <a:bodyPr/>
          <a:lstStyle/>
          <a:p>
            <a:r>
              <a:rPr lang="fr-FR" sz="2000" b="1" dirty="0">
                <a:solidFill>
                  <a:srgbClr val="FF3300"/>
                </a:solidFill>
              </a:rPr>
              <a:t>Les alternatives à la contention </a:t>
            </a:r>
            <a:r>
              <a:rPr lang="fr-FR" sz="2000" b="1" dirty="0"/>
              <a:t>promues par l’établissement sont expliquées aux personnes et à leurs proches</a:t>
            </a:r>
          </a:p>
          <a:p>
            <a:pPr lvl="1"/>
            <a:r>
              <a:rPr lang="fr-FR" sz="1800" dirty="0"/>
              <a:t>Acceptation partagée d’une prise de risque </a:t>
            </a:r>
            <a:endParaRPr lang="fr-FR" sz="1600" b="1" dirty="0">
              <a:solidFill>
                <a:srgbClr val="FF3300"/>
              </a:solidFill>
            </a:endParaRPr>
          </a:p>
          <a:p>
            <a:r>
              <a:rPr lang="fr-FR" sz="2000" b="1" dirty="0">
                <a:solidFill>
                  <a:srgbClr val="FF3300"/>
                </a:solidFill>
              </a:rPr>
              <a:t>La réponse à la déambulation et au risque de sortie inopinée doit être de préférence humaine, organisationnelle et architecturale</a:t>
            </a:r>
          </a:p>
          <a:p>
            <a:pPr lvl="1"/>
            <a:r>
              <a:rPr lang="fr-FR" sz="1800" b="1" dirty="0"/>
              <a:t>Humaine</a:t>
            </a:r>
            <a:r>
              <a:rPr lang="fr-FR" sz="1800" dirty="0"/>
              <a:t> : maintenir le contact avec la personne, accompagner le déplacement, trouver un sens à son déplacement</a:t>
            </a:r>
          </a:p>
          <a:p>
            <a:pPr lvl="1"/>
            <a:r>
              <a:rPr lang="fr-FR" sz="1800" b="1" dirty="0"/>
              <a:t>Organisationnelle</a:t>
            </a:r>
            <a:r>
              <a:rPr lang="fr-FR" sz="1800" dirty="0"/>
              <a:t> : présence humaine à la sortie de l’établissement susceptible de réagir rapidement et de manière adaptée</a:t>
            </a:r>
          </a:p>
          <a:p>
            <a:pPr lvl="1"/>
            <a:r>
              <a:rPr lang="fr-FR" sz="1800" b="1" dirty="0"/>
              <a:t>Architecturale</a:t>
            </a:r>
            <a:r>
              <a:rPr lang="fr-FR" sz="1800" dirty="0"/>
              <a:t> : qualité des espaces et qualité de travail et d’accueil</a:t>
            </a:r>
            <a:endParaRPr lang="fr-FR" sz="1800" b="1" dirty="0"/>
          </a:p>
          <a:p>
            <a:r>
              <a:rPr lang="fr-FR" sz="2000" b="1" dirty="0">
                <a:solidFill>
                  <a:srgbClr val="FF3300"/>
                </a:solidFill>
              </a:rPr>
              <a:t>Les professionnels sont formés </a:t>
            </a:r>
            <a:r>
              <a:rPr lang="fr-FR" sz="2000" b="1" dirty="0"/>
              <a:t>sur les risques, les limites de la contention et sur ses alternatives </a:t>
            </a:r>
          </a:p>
          <a:p>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683568" y="1196752"/>
            <a:ext cx="7772400" cy="4572000"/>
          </a:xfrm>
        </p:spPr>
        <p:txBody>
          <a:bodyPr>
            <a:normAutofit lnSpcReduction="10000"/>
          </a:bodyPr>
          <a:lstStyle/>
          <a:p>
            <a:pPr marL="342900" lvl="3" indent="-342900">
              <a:buFont typeface="Arial" pitchFamily="34" charset="0"/>
              <a:buChar char="•"/>
            </a:pPr>
            <a:r>
              <a:rPr lang="fr-FR" b="1" dirty="0"/>
              <a:t>Le projet individuel de soins et d’accompagnement définit les </a:t>
            </a:r>
            <a:r>
              <a:rPr lang="fr-FR" b="1" dirty="0">
                <a:solidFill>
                  <a:srgbClr val="FF3300"/>
                </a:solidFill>
              </a:rPr>
              <a:t>adaptations des conditions d’exercice de la liberté d’aller et venir </a:t>
            </a:r>
            <a:r>
              <a:rPr lang="fr-FR" b="1" dirty="0"/>
              <a:t>aux besoins et attentes de la personne, à ses capacités et aux possibilités de compensation de ses déficits</a:t>
            </a:r>
          </a:p>
          <a:p>
            <a:pPr lvl="1"/>
            <a:r>
              <a:rPr lang="fr-FR" sz="1800" dirty="0"/>
              <a:t>La balance entre les </a:t>
            </a:r>
            <a:r>
              <a:rPr lang="fr-FR" sz="1800" b="1" dirty="0"/>
              <a:t>risques réellement encourus </a:t>
            </a:r>
            <a:r>
              <a:rPr lang="fr-FR" sz="1800" dirty="0"/>
              <a:t>par la liberté d’aller et venir, dans et hors de l’établissement, et </a:t>
            </a:r>
            <a:r>
              <a:rPr lang="fr-FR" sz="1800" b="1" dirty="0"/>
              <a:t>les risques d’aggravation de l’état de santé, conséquences du confinement</a:t>
            </a:r>
            <a:r>
              <a:rPr lang="fr-FR" sz="1800" dirty="0"/>
              <a:t>, doit être évaluée, discutée avec la famille et l’entourage et régulièrement réévaluée (ANAES 2004)</a:t>
            </a:r>
          </a:p>
          <a:p>
            <a:pPr lvl="1"/>
            <a:r>
              <a:rPr lang="fr-FR" sz="1800" dirty="0"/>
              <a:t>Il est nécessaire </a:t>
            </a:r>
            <a:r>
              <a:rPr lang="fr-FR" sz="1800" b="1" dirty="0"/>
              <a:t>d’associer la famille </a:t>
            </a:r>
            <a:r>
              <a:rPr lang="fr-FR" sz="1800" dirty="0"/>
              <a:t>à l’élaboration du projet de soins et d’accompagnement personnalisé, de la mobiliser, de la responsabiliser et de rechercher systématiquement son aide pour l’exercice de la liberté d’aller et venir.</a:t>
            </a:r>
          </a:p>
          <a:p>
            <a:pPr lvl="1"/>
            <a:r>
              <a:rPr lang="fr-FR" sz="1800" dirty="0"/>
              <a:t>Décret 15/12/16 : annexe au contrat de séjour : assurer l’intégrité physique et la sécurité du résident et soutenir l’exercice de sa liberté d’aller et venir</a:t>
            </a:r>
          </a:p>
          <a:p>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611560" y="1268760"/>
            <a:ext cx="7772400" cy="4572000"/>
          </a:xfrm>
        </p:spPr>
        <p:txBody>
          <a:bodyPr/>
          <a:lstStyle/>
          <a:p>
            <a:pPr algn="ctr"/>
            <a:r>
              <a:rPr lang="fr-FR" b="1" dirty="0"/>
              <a:t>Un principe de base</a:t>
            </a:r>
          </a:p>
          <a:p>
            <a:pPr algn="just"/>
            <a:r>
              <a:rPr lang="fr-FR" dirty="0"/>
              <a:t>La préservation de la liberté d’aller et venir se fonde sur un principe de </a:t>
            </a:r>
            <a:r>
              <a:rPr lang="fr-FR" b="1" dirty="0"/>
              <a:t>prévention individuelle </a:t>
            </a:r>
            <a:r>
              <a:rPr lang="fr-FR" dirty="0"/>
              <a:t>et non sur un principe de précaution générale.</a:t>
            </a:r>
          </a:p>
          <a:p>
            <a:pPr algn="ctr">
              <a:buNone/>
            </a:pPr>
            <a:r>
              <a:rPr lang="fr-FR" dirty="0"/>
              <a:t> (ANAES 2004)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107504" y="1784350"/>
            <a:ext cx="9036496" cy="4572000"/>
          </a:xfrm>
        </p:spPr>
        <p:txBody>
          <a:bodyPr>
            <a:normAutofit/>
          </a:bodyPr>
          <a:lstStyle/>
          <a:p>
            <a:pPr marL="0" lvl="3" algn="ctr"/>
            <a:r>
              <a:rPr lang="fr-FR" sz="3200" b="1" dirty="0"/>
              <a:t>Il est recommandé que la sécurité des personnes accueillies soit avant tout assurée par la surveillance exercée par l’équipe.</a:t>
            </a:r>
          </a:p>
          <a:p>
            <a:pPr marL="0" lvl="3" algn="ctr"/>
            <a:r>
              <a:rPr lang="fr-FR" sz="3200" b="1" dirty="0"/>
              <a:t> </a:t>
            </a:r>
            <a:r>
              <a:rPr lang="fr-FR" sz="3200" dirty="0"/>
              <a:t>(ANAES 2004)</a:t>
            </a:r>
          </a:p>
        </p:txBody>
      </p:sp>
    </p:spTree>
    <p:extLst>
      <p:ext uri="{BB962C8B-B14F-4D97-AF65-F5344CB8AC3E}">
        <p14:creationId xmlns:p14="http://schemas.microsoft.com/office/powerpoint/2010/main" val="22173711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755576" y="908720"/>
            <a:ext cx="7772400" cy="4572000"/>
          </a:xfrm>
        </p:spPr>
        <p:txBody>
          <a:bodyPr>
            <a:normAutofit/>
          </a:bodyPr>
          <a:lstStyle/>
          <a:p>
            <a:pPr>
              <a:spcAft>
                <a:spcPts val="1200"/>
              </a:spcAft>
            </a:pPr>
            <a:r>
              <a:rPr lang="fr-FR" sz="2400" b="1" dirty="0">
                <a:solidFill>
                  <a:srgbClr val="FF3300"/>
                </a:solidFill>
              </a:rPr>
              <a:t>Les alternatives à la contention sont tous les moyens permettant de la proscrire dans l’établissement, en dehors d’une situation d’urgence médicale</a:t>
            </a:r>
          </a:p>
          <a:p>
            <a:r>
              <a:rPr lang="fr-FR" sz="2400" b="1" dirty="0">
                <a:solidFill>
                  <a:srgbClr val="FF3300"/>
                </a:solidFill>
              </a:rPr>
              <a:t>Trois éléments de prise en charge à associer </a:t>
            </a:r>
            <a:r>
              <a:rPr lang="fr-FR" sz="2400" b="1" dirty="0"/>
              <a:t>afin d’éviter la</a:t>
            </a:r>
            <a:r>
              <a:rPr lang="fr-FR" sz="2400" b="1" dirty="0">
                <a:solidFill>
                  <a:srgbClr val="FF0000"/>
                </a:solidFill>
              </a:rPr>
              <a:t> contention </a:t>
            </a:r>
            <a:r>
              <a:rPr lang="fr-FR" sz="2400" b="1" dirty="0"/>
              <a:t>devant tout trouble psychologique ou comportemental </a:t>
            </a:r>
            <a:endParaRPr lang="fr-FR" sz="2400" b="1" dirty="0">
              <a:solidFill>
                <a:srgbClr val="FF0000"/>
              </a:solidFill>
            </a:endParaRPr>
          </a:p>
          <a:p>
            <a:pPr marL="0" indent="0">
              <a:buNone/>
            </a:pPr>
            <a:endParaRPr lang="fr-FR" sz="2400" b="1" dirty="0">
              <a:solidFill>
                <a:srgbClr val="FF3300"/>
              </a:solidFill>
            </a:endParaRPr>
          </a:p>
          <a:p>
            <a:pPr marL="914400" lvl="1" indent="-514350">
              <a:buAutoNum type="arabicPeriod"/>
            </a:pPr>
            <a:r>
              <a:rPr lang="fr-FR" sz="2400" b="1" dirty="0"/>
              <a:t>Remédier aux causes médicales</a:t>
            </a:r>
          </a:p>
          <a:p>
            <a:pPr marL="914400" lvl="1" indent="-514350">
              <a:buAutoNum type="arabicPeriod"/>
            </a:pPr>
            <a:r>
              <a:rPr lang="fr-FR" sz="2400" b="1" dirty="0"/>
              <a:t>Adapter l’environnement</a:t>
            </a:r>
          </a:p>
          <a:p>
            <a:pPr marL="914400" lvl="1" indent="-514350">
              <a:buAutoNum type="arabicPeriod"/>
            </a:pPr>
            <a:r>
              <a:rPr lang="fr-FR" sz="2400" b="1" dirty="0"/>
              <a:t>Accompagner la personne</a:t>
            </a:r>
          </a:p>
          <a:p>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3300"/>
                </a:solidFill>
              </a:rPr>
              <a:t>En pratique, devant un risque de chute</a:t>
            </a:r>
            <a:endParaRPr lang="fr-FR" dirty="0"/>
          </a:p>
        </p:txBody>
      </p:sp>
      <p:sp>
        <p:nvSpPr>
          <p:cNvPr id="3" name="Espace réservé du contenu 2"/>
          <p:cNvSpPr>
            <a:spLocks noGrp="1"/>
          </p:cNvSpPr>
          <p:nvPr>
            <p:ph idx="1"/>
          </p:nvPr>
        </p:nvSpPr>
        <p:spPr/>
        <p:txBody>
          <a:bodyPr>
            <a:normAutofit fontScale="92500" lnSpcReduction="10000"/>
          </a:bodyPr>
          <a:lstStyle/>
          <a:p>
            <a:r>
              <a:rPr lang="fr-FR" sz="2400" b="1" dirty="0">
                <a:solidFill>
                  <a:srgbClr val="FF3300"/>
                </a:solidFill>
              </a:rPr>
              <a:t>Traiter les facteurs médicaux contribuant au risque de chute</a:t>
            </a:r>
          </a:p>
          <a:p>
            <a:pPr lvl="1">
              <a:spcBef>
                <a:spcPts val="0"/>
              </a:spcBef>
            </a:pPr>
            <a:r>
              <a:rPr lang="fr-FR" sz="2000" b="1" dirty="0"/>
              <a:t>Pathologies somatiques</a:t>
            </a:r>
          </a:p>
          <a:p>
            <a:pPr lvl="2">
              <a:spcBef>
                <a:spcPts val="0"/>
              </a:spcBef>
            </a:pPr>
            <a:r>
              <a:rPr lang="fr-FR" sz="1600" dirty="0"/>
              <a:t>Hypotension orthostatique, troubles de la glycémie, troubles du sommeil, dépression, déshydratation, pathologies cardiovasculaires, iatrogénie, etc.</a:t>
            </a:r>
          </a:p>
          <a:p>
            <a:pPr lvl="1">
              <a:spcBef>
                <a:spcPts val="0"/>
              </a:spcBef>
            </a:pPr>
            <a:r>
              <a:rPr lang="fr-FR" sz="2000" b="1" dirty="0"/>
              <a:t>Déficits sensoriels</a:t>
            </a:r>
          </a:p>
          <a:p>
            <a:pPr lvl="2">
              <a:spcBef>
                <a:spcPts val="0"/>
              </a:spcBef>
            </a:pPr>
            <a:r>
              <a:rPr lang="fr-FR" sz="1600" dirty="0"/>
              <a:t>Vérifier l’adaptation ou le port de lunettes, de prothèse auditive, etc.</a:t>
            </a:r>
          </a:p>
          <a:p>
            <a:r>
              <a:rPr lang="fr-FR" sz="2400" b="1" dirty="0">
                <a:solidFill>
                  <a:srgbClr val="FF3300"/>
                </a:solidFill>
              </a:rPr>
              <a:t>Adapter l’environnement</a:t>
            </a:r>
          </a:p>
          <a:p>
            <a:pPr lvl="1"/>
            <a:r>
              <a:rPr lang="fr-FR" sz="2000" b="1" dirty="0"/>
              <a:t>Enlever tout équipement inutile et optimiser l’éclairage</a:t>
            </a:r>
          </a:p>
          <a:p>
            <a:pPr lvl="1"/>
            <a:r>
              <a:rPr lang="fr-FR" sz="2000" b="1" dirty="0"/>
              <a:t>Adapter le mobilier </a:t>
            </a:r>
            <a:r>
              <a:rPr lang="fr-FR" sz="2000" dirty="0"/>
              <a:t>(demander l’aide d’un ergothérapeute si besoin)</a:t>
            </a:r>
          </a:p>
          <a:p>
            <a:pPr lvl="2">
              <a:spcBef>
                <a:spcPts val="0"/>
              </a:spcBef>
            </a:pPr>
            <a:r>
              <a:rPr lang="fr-FR" sz="1600" dirty="0"/>
              <a:t>Lit bas (&lt; 45 cm), matelas de gymnastique en bas du lit</a:t>
            </a:r>
          </a:p>
          <a:p>
            <a:pPr lvl="2">
              <a:spcBef>
                <a:spcPts val="0"/>
              </a:spcBef>
            </a:pPr>
            <a:r>
              <a:rPr lang="fr-FR" sz="1600" dirty="0"/>
              <a:t>Blocage des roulettes (lit, table de nuit, adaptable, etc.)</a:t>
            </a:r>
          </a:p>
          <a:p>
            <a:pPr lvl="2">
              <a:spcBef>
                <a:spcPts val="0"/>
              </a:spcBef>
            </a:pPr>
            <a:r>
              <a:rPr lang="fr-FR" sz="1600" dirty="0"/>
              <a:t>Aides techniques adaptées (fauteuil, accoudoir, canne, déambulateur, etc.) et apprentissage de leur utilisation </a:t>
            </a:r>
          </a:p>
          <a:p>
            <a:pPr lvl="1"/>
            <a:r>
              <a:rPr lang="fr-FR" sz="2000" b="1" dirty="0"/>
              <a:t>Installer le fauteuil là où la personne le souhaite et placer les objets familiers ou nécessaires à portée de main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611560" y="836712"/>
            <a:ext cx="7772400" cy="4572000"/>
          </a:xfrm>
        </p:spPr>
        <p:txBody>
          <a:bodyPr>
            <a:normAutofit lnSpcReduction="10000"/>
          </a:bodyPr>
          <a:lstStyle/>
          <a:p>
            <a:r>
              <a:rPr lang="fr-FR" sz="2400" b="1" dirty="0">
                <a:solidFill>
                  <a:srgbClr val="FF3300"/>
                </a:solidFill>
              </a:rPr>
              <a:t>Accompagner la personne</a:t>
            </a:r>
          </a:p>
          <a:p>
            <a:pPr lvl="1"/>
            <a:r>
              <a:rPr lang="fr-FR" sz="2000" dirty="0"/>
              <a:t>Vérifier le port de </a:t>
            </a:r>
            <a:r>
              <a:rPr lang="fr-FR" sz="2000" b="1" dirty="0"/>
              <a:t>chaussures</a:t>
            </a:r>
            <a:r>
              <a:rPr lang="fr-FR" sz="2000" dirty="0"/>
              <a:t> fermées, adaptées</a:t>
            </a:r>
          </a:p>
          <a:p>
            <a:pPr lvl="1"/>
            <a:r>
              <a:rPr lang="fr-FR" sz="2000" b="1" dirty="0"/>
              <a:t>Inciter à l’activité physique </a:t>
            </a:r>
            <a:r>
              <a:rPr lang="fr-FR" sz="2000" dirty="0"/>
              <a:t>(marche, etc. voir fiche nutrition) </a:t>
            </a:r>
          </a:p>
          <a:p>
            <a:pPr lvl="2"/>
            <a:r>
              <a:rPr lang="fr-FR" sz="1600" dirty="0"/>
              <a:t>Rassurer la personne si elle a peur de tomber et lui indiquer les endroits à risque (sol glissant, escaliers, etc.)</a:t>
            </a:r>
          </a:p>
          <a:p>
            <a:pPr lvl="2"/>
            <a:r>
              <a:rPr lang="fr-FR" sz="1600" dirty="0"/>
              <a:t>Inciter la personne à marcher et l’assister dans ses déplacements si nécessaire (aller à la salle à manger, aux animations, au jardin, aux toilettes, etc.)</a:t>
            </a:r>
          </a:p>
          <a:p>
            <a:pPr lvl="2"/>
            <a:r>
              <a:rPr lang="fr-FR" sz="1600" dirty="0"/>
              <a:t>Éviter que la personne reste assise trop longtemps</a:t>
            </a:r>
          </a:p>
          <a:p>
            <a:pPr lvl="1"/>
            <a:r>
              <a:rPr lang="fr-FR" sz="2000" b="1" dirty="0"/>
              <a:t>Informer la personne sur le rythme de passage des personnels</a:t>
            </a:r>
          </a:p>
          <a:p>
            <a:pPr lvl="2"/>
            <a:r>
              <a:rPr lang="fr-FR" sz="1600" dirty="0"/>
              <a:t>Accompagner régulièrement la personne aux toilettes si nécessaire, y compris la nuit</a:t>
            </a:r>
          </a:p>
          <a:p>
            <a:pPr lvl="1"/>
            <a:r>
              <a:rPr lang="fr-FR" sz="2000" b="1" dirty="0"/>
              <a:t>Lui apprendre à utiliser les aides techniques proposées</a:t>
            </a:r>
          </a:p>
          <a:p>
            <a:pPr lvl="2"/>
            <a:r>
              <a:rPr lang="fr-FR" sz="1600" dirty="0"/>
              <a:t>Apprendre à se lever et s’installer au fauteuil en prenant appui sur les accoudoirs</a:t>
            </a:r>
          </a:p>
          <a:p>
            <a:pPr lvl="2"/>
            <a:r>
              <a:rPr lang="fr-FR" sz="1600" dirty="0"/>
              <a:t>Apprendre à utiliser les ustensiles d’aide à la marche, les rampes, les barres d’appui, etc.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71600" y="2146085"/>
            <a:ext cx="7715200" cy="3422091"/>
          </a:xfrm>
          <a:prstGeom prst="rect">
            <a:avLst/>
          </a:prstGeom>
        </p:spPr>
        <p:txBody>
          <a:bodyPr wrap="square">
            <a:spAutoFit/>
          </a:bodyPr>
          <a:lstStyle/>
          <a:p>
            <a:pPr>
              <a:lnSpc>
                <a:spcPct val="107000"/>
              </a:lnSpc>
              <a:spcAft>
                <a:spcPts val="800"/>
              </a:spcAft>
            </a:pPr>
            <a:r>
              <a:rPr lang="fr-FR" sz="2800" dirty="0">
                <a:latin typeface="Calibri" panose="020F0502020204030204" pitchFamily="34" charset="0"/>
                <a:ea typeface="Calibri" panose="020F0502020204030204" pitchFamily="34" charset="0"/>
                <a:cs typeface="Times New Roman" panose="02020603050405020304" pitchFamily="18" charset="0"/>
              </a:rPr>
              <a:t>La liberté d’aller et venir garantie le droit pour un individu d’aller d’un endroit à un autre.</a:t>
            </a:r>
          </a:p>
          <a:p>
            <a:pPr>
              <a:lnSpc>
                <a:spcPct val="107000"/>
              </a:lnSpc>
              <a:spcAft>
                <a:spcPts val="800"/>
              </a:spcAft>
            </a:pPr>
            <a:r>
              <a:rPr lang="fr-FR" sz="2800" dirty="0">
                <a:latin typeface="Calibri" panose="020F0502020204030204" pitchFamily="34" charset="0"/>
                <a:ea typeface="Calibri" panose="020F0502020204030204" pitchFamily="34" charset="0"/>
                <a:cs typeface="Times New Roman" panose="02020603050405020304" pitchFamily="18" charset="0"/>
              </a:rPr>
              <a:t>Cette liberté physique est inhérente à l’être humain qui doit pouvoir se déplacer quelle qu’en soit la raison. Elle est donc protégée en elle-même, mais elle est en outre indispensable à l’exercice d’autres libertés. Il s’agit d’une liberté fondamentale.</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834536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FF3300"/>
                </a:solidFill>
              </a:rPr>
              <a:t> En pratique, devant une agitation</a:t>
            </a:r>
            <a:endParaRPr lang="fr-FR" dirty="0"/>
          </a:p>
        </p:txBody>
      </p:sp>
      <p:sp>
        <p:nvSpPr>
          <p:cNvPr id="3" name="Espace réservé du contenu 2"/>
          <p:cNvSpPr>
            <a:spLocks noGrp="1"/>
          </p:cNvSpPr>
          <p:nvPr>
            <p:ph idx="1"/>
          </p:nvPr>
        </p:nvSpPr>
        <p:spPr/>
        <p:txBody>
          <a:bodyPr>
            <a:normAutofit fontScale="92500" lnSpcReduction="10000"/>
          </a:bodyPr>
          <a:lstStyle/>
          <a:p>
            <a:r>
              <a:rPr lang="fr-FR" sz="2400" b="1" dirty="0">
                <a:solidFill>
                  <a:srgbClr val="FF3300"/>
                </a:solidFill>
              </a:rPr>
              <a:t>Traiter les raisons médicales et corriger les déficits sensoriels</a:t>
            </a:r>
          </a:p>
          <a:p>
            <a:pPr lvl="1">
              <a:spcBef>
                <a:spcPts val="0"/>
              </a:spcBef>
            </a:pPr>
            <a:r>
              <a:rPr lang="fr-FR" sz="1800" b="1" dirty="0"/>
              <a:t>Pathologies somatiques </a:t>
            </a:r>
            <a:r>
              <a:rPr lang="fr-FR" sz="1800" dirty="0"/>
              <a:t>: douleur, troubles du sommeil, dépression, hyperthermie, fécalome, globe vésical, etc.</a:t>
            </a:r>
          </a:p>
          <a:p>
            <a:pPr lvl="1">
              <a:spcBef>
                <a:spcPts val="0"/>
              </a:spcBef>
            </a:pPr>
            <a:r>
              <a:rPr lang="fr-FR" sz="1800" b="1" dirty="0"/>
              <a:t>Iatrogénie</a:t>
            </a:r>
          </a:p>
          <a:p>
            <a:r>
              <a:rPr lang="fr-FR" sz="2400" b="1" dirty="0">
                <a:solidFill>
                  <a:srgbClr val="FF3300"/>
                </a:solidFill>
              </a:rPr>
              <a:t>Adapter l’environnement</a:t>
            </a:r>
          </a:p>
          <a:p>
            <a:pPr lvl="1"/>
            <a:r>
              <a:rPr lang="fr-FR" sz="1800" b="1" dirty="0"/>
              <a:t>Éviter les stimulations auditives excessives </a:t>
            </a:r>
            <a:r>
              <a:rPr lang="fr-FR" sz="1800" dirty="0"/>
              <a:t>(télévision, interpellations, etc.)</a:t>
            </a:r>
          </a:p>
          <a:p>
            <a:pPr lvl="1"/>
            <a:r>
              <a:rPr lang="fr-FR" sz="1800" b="1" dirty="0"/>
              <a:t>Éviter la présence de personnes au comportement perturbateur</a:t>
            </a:r>
          </a:p>
          <a:p>
            <a:r>
              <a:rPr lang="fr-FR" sz="2400" b="1" dirty="0">
                <a:solidFill>
                  <a:srgbClr val="FF3300"/>
                </a:solidFill>
              </a:rPr>
              <a:t>Accompagner la personne</a:t>
            </a:r>
          </a:p>
          <a:p>
            <a:pPr lvl="1"/>
            <a:r>
              <a:rPr lang="fr-FR" sz="1800" b="1" dirty="0"/>
              <a:t>Présence calme et rassurante des soignants</a:t>
            </a:r>
          </a:p>
          <a:p>
            <a:pPr lvl="2"/>
            <a:r>
              <a:rPr lang="fr-FR" sz="1600" dirty="0"/>
              <a:t>De préférence des soignants qu’elle connait</a:t>
            </a:r>
          </a:p>
          <a:p>
            <a:pPr lvl="2"/>
            <a:r>
              <a:rPr lang="fr-FR" sz="1600" dirty="0"/>
              <a:t>Au besoin lui rappeler le nom et la fonction du soignan</a:t>
            </a:r>
            <a:r>
              <a:rPr lang="fr-FR" sz="1400" dirty="0"/>
              <a:t>t</a:t>
            </a:r>
          </a:p>
          <a:p>
            <a:pPr lvl="1"/>
            <a:r>
              <a:rPr lang="fr-FR" sz="1800" b="1" dirty="0"/>
              <a:t>Respecter ses habitudes, notamment alimentaires, son rythme de vie, y compris les phases de sommeil, ses centres d’intérêt</a:t>
            </a:r>
          </a:p>
          <a:p>
            <a:pPr lvl="1"/>
            <a:r>
              <a:rPr lang="fr-FR" sz="1800" b="1" dirty="0"/>
              <a:t>Favoriser le contact relationnel</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3300"/>
                </a:solidFill>
              </a:rPr>
              <a:t>En pratique, devant une déambulation excessive</a:t>
            </a:r>
            <a:endParaRPr lang="fr-FR" dirty="0"/>
          </a:p>
        </p:txBody>
      </p:sp>
      <p:sp>
        <p:nvSpPr>
          <p:cNvPr id="3" name="Espace réservé du contenu 2"/>
          <p:cNvSpPr>
            <a:spLocks noGrp="1"/>
          </p:cNvSpPr>
          <p:nvPr>
            <p:ph idx="1"/>
          </p:nvPr>
        </p:nvSpPr>
        <p:spPr/>
        <p:txBody>
          <a:bodyPr>
            <a:normAutofit fontScale="92500" lnSpcReduction="10000"/>
          </a:bodyPr>
          <a:lstStyle/>
          <a:p>
            <a:r>
              <a:rPr lang="fr-FR" sz="2800" b="1" dirty="0">
                <a:solidFill>
                  <a:srgbClr val="FF3300"/>
                </a:solidFill>
              </a:rPr>
              <a:t>Corriger des facteurs médicaux</a:t>
            </a:r>
          </a:p>
          <a:p>
            <a:pPr lvl="1"/>
            <a:r>
              <a:rPr lang="fr-FR" sz="2100" b="1" dirty="0"/>
              <a:t>Iatrogénie, anxiété, douleur, etc.</a:t>
            </a:r>
          </a:p>
          <a:p>
            <a:r>
              <a:rPr lang="fr-FR" sz="2800" b="1" dirty="0">
                <a:solidFill>
                  <a:srgbClr val="FF3300"/>
                </a:solidFill>
              </a:rPr>
              <a:t>Adapter l’environnement</a:t>
            </a:r>
          </a:p>
          <a:p>
            <a:pPr lvl="1"/>
            <a:r>
              <a:rPr lang="fr-FR" sz="2100" b="1" dirty="0"/>
              <a:t>Améliorer la sécurité des lieux et les possibilités d’orientation dans l’espace</a:t>
            </a:r>
          </a:p>
          <a:p>
            <a:pPr lvl="1"/>
            <a:r>
              <a:rPr lang="fr-FR" sz="2100" b="1" dirty="0"/>
              <a:t>Aménager des espaces de déambulation sécurisés</a:t>
            </a:r>
          </a:p>
          <a:p>
            <a:r>
              <a:rPr lang="fr-FR" sz="2800" b="1" dirty="0">
                <a:solidFill>
                  <a:srgbClr val="FF3300"/>
                </a:solidFill>
              </a:rPr>
              <a:t>Accompagner la personne</a:t>
            </a:r>
          </a:p>
          <a:p>
            <a:pPr lvl="1"/>
            <a:r>
              <a:rPr lang="fr-FR" sz="2100" b="1" dirty="0"/>
              <a:t>Lui expliquer l’agencement des locaux, lui montrer les interrupteurs</a:t>
            </a:r>
          </a:p>
          <a:p>
            <a:pPr lvl="1"/>
            <a:r>
              <a:rPr lang="fr-FR" sz="2100" b="1" dirty="0"/>
              <a:t>Lui rappeler le déroulement d’une journée </a:t>
            </a:r>
            <a:r>
              <a:rPr lang="fr-FR" sz="2100" dirty="0"/>
              <a:t>(repas, présence du personnel, animations, etc.)</a:t>
            </a:r>
          </a:p>
          <a:p>
            <a:pPr lvl="1"/>
            <a:r>
              <a:rPr lang="fr-FR" sz="2100" b="1" dirty="0"/>
              <a:t>La réorienter calmement, capter son attention</a:t>
            </a:r>
            <a:r>
              <a:rPr lang="fr-FR" sz="2100" dirty="0"/>
              <a:t> (photos, posters, télévision, fenêtre, etc.)</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827584" y="1124744"/>
            <a:ext cx="7772400" cy="4572000"/>
          </a:xfrm>
        </p:spPr>
        <p:txBody>
          <a:bodyPr/>
          <a:lstStyle/>
          <a:p>
            <a:r>
              <a:rPr lang="fr-FR" sz="2400" b="1" dirty="0">
                <a:solidFill>
                  <a:srgbClr val="FF3300"/>
                </a:solidFill>
              </a:rPr>
              <a:t>Les barrières de lit : un mode de contention banalisé et pourtant dangereux</a:t>
            </a:r>
          </a:p>
          <a:p>
            <a:pPr lvl="1"/>
            <a:r>
              <a:rPr lang="fr-FR" sz="2000" b="1" dirty="0"/>
              <a:t>Elles sont conçues pour empêcher la chute de la personne pendant son sommeil ou son transport, et non pour l’empêcher de sortir </a:t>
            </a:r>
            <a:r>
              <a:rPr lang="fr-FR" sz="2000" b="1" dirty="0">
                <a:solidFill>
                  <a:srgbClr val="FF3300"/>
                </a:solidFill>
              </a:rPr>
              <a:t>volontairement </a:t>
            </a:r>
            <a:r>
              <a:rPr lang="fr-FR" sz="2000" b="1" dirty="0"/>
              <a:t>de son lit </a:t>
            </a:r>
          </a:p>
          <a:p>
            <a:pPr lvl="1"/>
            <a:r>
              <a:rPr lang="fr-FR" sz="2000" b="1" dirty="0"/>
              <a:t>Si la personne tente de sortir de son lit malgré les barrières</a:t>
            </a:r>
            <a:r>
              <a:rPr lang="fr-FR" sz="2000" b="1" dirty="0">
                <a:solidFill>
                  <a:srgbClr val="FF0000"/>
                </a:solidFill>
              </a:rPr>
              <a:t>, celles-ci </a:t>
            </a:r>
            <a:r>
              <a:rPr lang="fr-FR" sz="2000" b="1" dirty="0"/>
              <a:t>représentent un véritable danger : </a:t>
            </a:r>
            <a:r>
              <a:rPr lang="fr-FR" sz="2000" dirty="0"/>
              <a:t>risque de blessure grave, d’asphyxie, de chute après piégeage d’un membre, </a:t>
            </a:r>
            <a:r>
              <a:rPr lang="fr-FR" sz="2000" dirty="0" err="1"/>
              <a:t>etc</a:t>
            </a:r>
            <a:endParaRPr lang="fr-FR" dirty="0"/>
          </a:p>
        </p:txBody>
      </p:sp>
      <p:pic>
        <p:nvPicPr>
          <p:cNvPr id="4" name="Picture 2"/>
          <p:cNvPicPr>
            <a:picLocks noChangeAspect="1" noChangeArrowheads="1"/>
          </p:cNvPicPr>
          <p:nvPr/>
        </p:nvPicPr>
        <p:blipFill>
          <a:blip r:embed="rId3" cstate="print">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a:off x="2928926" y="4572008"/>
            <a:ext cx="3380631" cy="1907199"/>
          </a:xfrm>
          <a:prstGeom prst="rect">
            <a:avLst/>
          </a:prstGeom>
          <a:noFill/>
          <a:ln w="9525">
            <a:solidFill>
              <a:srgbClr val="FF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539552" y="980728"/>
            <a:ext cx="7772400" cy="4572000"/>
          </a:xfrm>
        </p:spPr>
        <p:txBody>
          <a:bodyPr>
            <a:normAutofit/>
          </a:bodyPr>
          <a:lstStyle/>
          <a:p>
            <a:pPr lvl="2">
              <a:spcBef>
                <a:spcPts val="0"/>
              </a:spcBef>
            </a:pPr>
            <a:endParaRPr lang="fr-FR" sz="2800" dirty="0"/>
          </a:p>
          <a:p>
            <a:pPr lvl="2">
              <a:spcBef>
                <a:spcPts val="0"/>
              </a:spcBef>
            </a:pPr>
            <a:endParaRPr lang="fr-FR" sz="2800" dirty="0"/>
          </a:p>
          <a:p>
            <a:pPr lvl="2">
              <a:spcBef>
                <a:spcPts val="0"/>
              </a:spcBef>
            </a:pPr>
            <a:r>
              <a:rPr lang="fr-FR" sz="2800" dirty="0"/>
              <a:t>Il est souhaitable de supprimer les barrières de lit  par l’emploi de lit  « Alzheimer » (descendant très bas) et de matelas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27" y="620688"/>
            <a:ext cx="9018240" cy="4832092"/>
          </a:xfrm>
          <a:prstGeom prst="rect">
            <a:avLst/>
          </a:prstGeom>
        </p:spPr>
        <p:txBody>
          <a:bodyPr wrap="square">
            <a:spAutoFit/>
          </a:bodyPr>
          <a:lstStyle/>
          <a:p>
            <a:r>
              <a:rPr lang="fr-FR"/>
              <a:t> </a:t>
            </a:r>
            <a:r>
              <a:rPr lang="fr-FR" sz="2800" dirty="0"/>
              <a:t>Paradoxalement alors que la contention est utilisée dans le but d’assurer la sécurité du résident de nombreuses études démontrent qu’elle est très souvent la cause d’accidents.</a:t>
            </a:r>
          </a:p>
          <a:p>
            <a:r>
              <a:rPr lang="fr-FR" sz="2800" dirty="0"/>
              <a:t>Attacher un sujet âgé ne doit pas être un procédé expéditif !</a:t>
            </a:r>
          </a:p>
          <a:p>
            <a:r>
              <a:rPr lang="fr-FR" sz="2800" dirty="0"/>
              <a:t>Les alternatives à la contention ont montré leur efficacité et doivent faire l’objet d’une réflexion institutionnelle par la promotion de la formation continue du personnel.</a:t>
            </a:r>
          </a:p>
          <a:p>
            <a:r>
              <a:rPr lang="fr-FR" sz="2800" dirty="0"/>
              <a:t>Le recours à la contention doit rester l’exception,</a:t>
            </a:r>
          </a:p>
          <a:p>
            <a:r>
              <a:rPr lang="fr-FR" sz="2800" dirty="0"/>
              <a:t>Le recours à la contention n’est autorisé que sur prescription médicale, laquelle est issue d ’une démarche clinique multidisciplinaire</a:t>
            </a:r>
            <a:r>
              <a:rPr lang="fr-FR" dirty="0"/>
              <a:t>.</a:t>
            </a:r>
          </a:p>
        </p:txBody>
      </p:sp>
    </p:spTree>
    <p:extLst>
      <p:ext uri="{BB962C8B-B14F-4D97-AF65-F5344CB8AC3E}">
        <p14:creationId xmlns:p14="http://schemas.microsoft.com/office/powerpoint/2010/main" val="19634767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sz="3600" dirty="0"/>
              <a:t>Objectif « </a:t>
            </a:r>
            <a:r>
              <a:rPr lang="fr-FR" sz="3600" dirty="0" err="1"/>
              <a:t>zero</a:t>
            </a:r>
            <a:r>
              <a:rPr lang="fr-FR" sz="3600" dirty="0"/>
              <a:t> contention »</a:t>
            </a:r>
            <a:br>
              <a:rPr lang="fr-FR" sz="3600" dirty="0"/>
            </a:br>
            <a:br>
              <a:rPr lang="fr-FR" sz="3600" dirty="0"/>
            </a:br>
            <a:r>
              <a:rPr lang="fr-FR" sz="2400" dirty="0"/>
              <a:t>comment y parvenir</a:t>
            </a:r>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12467622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683568" y="717674"/>
            <a:ext cx="7772400" cy="5375622"/>
          </a:xfrm>
        </p:spPr>
        <p:txBody>
          <a:bodyPr>
            <a:normAutofit fontScale="62500" lnSpcReduction="20000"/>
          </a:bodyPr>
          <a:lstStyle/>
          <a:p>
            <a:pPr marL="68580" indent="0">
              <a:buNone/>
            </a:pPr>
            <a:r>
              <a:rPr lang="fr-FR" dirty="0"/>
              <a:t>Au préalable : Nécessité d une réflexion sur la sectorisation de l’établissement</a:t>
            </a:r>
          </a:p>
          <a:p>
            <a:pPr marL="68580" indent="0">
              <a:buNone/>
            </a:pPr>
            <a:endParaRPr lang="fr-FR" dirty="0"/>
          </a:p>
          <a:p>
            <a:r>
              <a:rPr lang="fr-FR" dirty="0"/>
              <a:t>1</a:t>
            </a:r>
            <a:r>
              <a:rPr lang="fr-FR" baseline="30000" dirty="0"/>
              <a:t>er</a:t>
            </a:r>
            <a:r>
              <a:rPr lang="fr-FR" dirty="0"/>
              <a:t> temps : information des équipes (la liberté d’aller et venir, les conséquences physiques de la contention, la lourdeur de la démarche et la charge de travail liés à la prescription, les causes sécuritaires invoquées…), formation à la prise en soins non médicamenteuse des troubles du comportement.</a:t>
            </a:r>
          </a:p>
          <a:p>
            <a:r>
              <a:rPr lang="fr-FR" dirty="0"/>
              <a:t>2</a:t>
            </a:r>
            <a:r>
              <a:rPr lang="fr-FR" baseline="30000" dirty="0"/>
              <a:t>ème</a:t>
            </a:r>
            <a:r>
              <a:rPr lang="fr-FR" dirty="0"/>
              <a:t> temps : réflexion sur les moyens matériels à mettre en œuvre pour supprimer les contentions existantes et la prescription de nouvelles contentions (lits bas, sécurisation des espaces dangereux, veille à une bonne adéquation entre l’état de la personne et les soins que l’on peut lui donner, sectorisation de l’établissement…). Information des familles.</a:t>
            </a:r>
          </a:p>
          <a:p>
            <a:r>
              <a:rPr lang="fr-FR" dirty="0"/>
              <a:t>3</a:t>
            </a:r>
            <a:r>
              <a:rPr lang="fr-FR" baseline="30000" dirty="0"/>
              <a:t>ème</a:t>
            </a:r>
            <a:r>
              <a:rPr lang="fr-FR" dirty="0"/>
              <a:t> temps : réunion des M.G. pour une information et explication de la démarche ainsi que  des alternatives mises en place</a:t>
            </a:r>
          </a:p>
          <a:p>
            <a:r>
              <a:rPr lang="fr-FR" dirty="0"/>
              <a:t>4</a:t>
            </a:r>
            <a:r>
              <a:rPr lang="fr-FR" baseline="30000" dirty="0"/>
              <a:t>ème</a:t>
            </a:r>
            <a:r>
              <a:rPr lang="fr-FR" dirty="0"/>
              <a:t> temps : information en amont de l’institutionnalisation (explication de la politique de l’institution)</a:t>
            </a:r>
          </a:p>
          <a:p>
            <a:r>
              <a:rPr lang="fr-FR" dirty="0"/>
              <a:t>5</a:t>
            </a:r>
            <a:r>
              <a:rPr lang="fr-FR" baseline="30000" dirty="0"/>
              <a:t>ème</a:t>
            </a:r>
            <a:r>
              <a:rPr lang="fr-FR" dirty="0"/>
              <a:t> temps : explication au moment de la visite d’admission et signature du contrat de séjour qui fait état de cette décision.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22652B-755A-4D8D-90EC-C4E2343C4C8E}"/>
              </a:ext>
            </a:extLst>
          </p:cNvPr>
          <p:cNvSpPr>
            <a:spLocks noGrp="1"/>
          </p:cNvSpPr>
          <p:nvPr>
            <p:ph type="title"/>
          </p:nvPr>
        </p:nvSpPr>
        <p:spPr/>
        <p:txBody>
          <a:bodyPr/>
          <a:lstStyle/>
          <a:p>
            <a:r>
              <a:rPr lang="fr-FR" dirty="0"/>
              <a:t>En étendant la réflexion</a:t>
            </a:r>
          </a:p>
        </p:txBody>
      </p:sp>
      <p:sp>
        <p:nvSpPr>
          <p:cNvPr id="3" name="Espace réservé du contenu 2">
            <a:extLst>
              <a:ext uri="{FF2B5EF4-FFF2-40B4-BE49-F238E27FC236}">
                <a16:creationId xmlns:a16="http://schemas.microsoft.com/office/drawing/2014/main" id="{DAB1646E-5FA1-4F4D-A485-9A0FF87010D8}"/>
              </a:ext>
            </a:extLst>
          </p:cNvPr>
          <p:cNvSpPr>
            <a:spLocks noGrp="1"/>
          </p:cNvSpPr>
          <p:nvPr>
            <p:ph idx="1"/>
          </p:nvPr>
        </p:nvSpPr>
        <p:spPr/>
        <p:txBody>
          <a:bodyPr/>
          <a:lstStyle/>
          <a:p>
            <a:r>
              <a:rPr lang="fr-FR" dirty="0"/>
              <a:t>EHPAD : lieu de vie ou lieu d’enfermement ?</a:t>
            </a:r>
          </a:p>
          <a:p>
            <a:r>
              <a:rPr lang="fr-FR" dirty="0"/>
              <a:t>Rôle de la société</a:t>
            </a:r>
          </a:p>
          <a:p>
            <a:r>
              <a:rPr lang="fr-FR" dirty="0"/>
              <a:t>Quid du libre choix</a:t>
            </a:r>
          </a:p>
        </p:txBody>
      </p:sp>
    </p:spTree>
    <p:extLst>
      <p:ext uri="{BB962C8B-B14F-4D97-AF65-F5344CB8AC3E}">
        <p14:creationId xmlns:p14="http://schemas.microsoft.com/office/powerpoint/2010/main" val="1019668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 y="548680"/>
            <a:ext cx="9144000" cy="1260345"/>
          </a:xfrm>
          <a:prstGeom prst="rect">
            <a:avLst/>
          </a:prstGeom>
        </p:spPr>
        <p:txBody>
          <a:bodyPr wrap="square">
            <a:spAutoFit/>
          </a:bodyPr>
          <a:lstStyle/>
          <a:p>
            <a:pPr>
              <a:lnSpc>
                <a:spcPct val="107000"/>
              </a:lnSpc>
              <a:spcAft>
                <a:spcPts val="800"/>
              </a:spcAft>
            </a:pPr>
            <a:r>
              <a:rPr lang="fr-FR" sz="2400" dirty="0">
                <a:latin typeface="Calibri" panose="020F0502020204030204" pitchFamily="34" charset="0"/>
                <a:ea typeface="Calibri" panose="020F0502020204030204" pitchFamily="34" charset="0"/>
                <a:cs typeface="Times New Roman" panose="02020603050405020304" pitchFamily="18" charset="0"/>
              </a:rPr>
              <a:t>La liberté d’aller et venir est un principe à valeur constitutionnelle, rattachée au principe de liberté posé par </a:t>
            </a:r>
            <a:r>
              <a:rPr lang="fr-FR" sz="2400" b="1" dirty="0">
                <a:latin typeface="Calibri" panose="020F0502020204030204" pitchFamily="34" charset="0"/>
                <a:ea typeface="Calibri" panose="020F0502020204030204" pitchFamily="34" charset="0"/>
                <a:cs typeface="Times New Roman" panose="02020603050405020304" pitchFamily="18" charset="0"/>
              </a:rPr>
              <a:t>l’article 4 de la </a:t>
            </a:r>
            <a:r>
              <a:rPr lang="fr-FR" sz="2400" b="1" u="sng" dirty="0">
                <a:latin typeface="Calibri" panose="020F0502020204030204" pitchFamily="34" charset="0"/>
                <a:ea typeface="Calibri" panose="020F0502020204030204" pitchFamily="34" charset="0"/>
                <a:cs typeface="Times New Roman" panose="02020603050405020304" pitchFamily="18" charset="0"/>
              </a:rPr>
              <a:t>Déclaration des droits de l’homme et du citoyen </a:t>
            </a:r>
            <a:r>
              <a:rPr lang="fr-FR" sz="2400" b="1" dirty="0">
                <a:latin typeface="Calibri" panose="020F0502020204030204" pitchFamily="34" charset="0"/>
                <a:ea typeface="Calibri" panose="020F0502020204030204" pitchFamily="34" charset="0"/>
                <a:cs typeface="Times New Roman" panose="02020603050405020304" pitchFamily="18" charset="0"/>
              </a:rPr>
              <a:t>(DDHC) de 1789</a:t>
            </a:r>
            <a:r>
              <a:rPr lang="fr-FR" sz="2400" dirty="0">
                <a:latin typeface="Calibri" panose="020F0502020204030204" pitchFamily="34" charset="0"/>
                <a:ea typeface="Calibri" panose="020F0502020204030204" pitchFamily="34" charset="0"/>
                <a:cs typeface="Times New Roman" panose="02020603050405020304" pitchFamily="18" charset="0"/>
              </a:rPr>
              <a:t>.</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8384" y="2276872"/>
            <a:ext cx="9135616" cy="4026552"/>
          </a:xfrm>
          <a:prstGeom prst="rect">
            <a:avLst/>
          </a:prstGeom>
        </p:spPr>
        <p:txBody>
          <a:bodyPr wrap="square">
            <a:spAutoFit/>
          </a:bodyPr>
          <a:lstStyle/>
          <a:p>
            <a:pPr>
              <a:lnSpc>
                <a:spcPct val="107000"/>
              </a:lnSpc>
              <a:spcAft>
                <a:spcPts val="800"/>
              </a:spcAft>
            </a:pPr>
            <a:r>
              <a:rPr lang="fr-FR" sz="2400" dirty="0">
                <a:latin typeface="Calibri" panose="020F0502020204030204" pitchFamily="34" charset="0"/>
                <a:ea typeface="Calibri" panose="020F0502020204030204" pitchFamily="34" charset="0"/>
                <a:cs typeface="Times New Roman" panose="02020603050405020304" pitchFamily="18" charset="0"/>
              </a:rPr>
              <a:t>- Protocole additionnel n°4, </a:t>
            </a:r>
            <a:r>
              <a:rPr lang="fr-FR" sz="2400" b="1" dirty="0">
                <a:latin typeface="Calibri" panose="020F0502020204030204" pitchFamily="34" charset="0"/>
                <a:ea typeface="Calibri" panose="020F0502020204030204" pitchFamily="34" charset="0"/>
                <a:cs typeface="Times New Roman" panose="02020603050405020304" pitchFamily="18" charset="0"/>
              </a:rPr>
              <a:t>art. 2, de la </a:t>
            </a:r>
            <a:r>
              <a:rPr lang="fr-FR" sz="2400" b="1" u="sng" dirty="0">
                <a:latin typeface="Calibri" panose="020F0502020204030204" pitchFamily="34" charset="0"/>
                <a:ea typeface="Calibri" panose="020F0502020204030204" pitchFamily="34" charset="0"/>
                <a:cs typeface="Times New Roman" panose="02020603050405020304" pitchFamily="18" charset="0"/>
              </a:rPr>
              <a:t>Convention européenne des droits de l’homme</a:t>
            </a:r>
            <a:r>
              <a:rPr lang="fr-FR" sz="2400" b="1" dirty="0">
                <a:latin typeface="Calibri" panose="020F0502020204030204" pitchFamily="34" charset="0"/>
                <a:ea typeface="Calibri" panose="020F0502020204030204" pitchFamily="34" charset="0"/>
                <a:cs typeface="Times New Roman" panose="02020603050405020304" pitchFamily="18" charset="0"/>
              </a:rPr>
              <a:t> (</a:t>
            </a:r>
            <a:r>
              <a:rPr lang="fr-FR" sz="2400" b="1" dirty="0" err="1">
                <a:latin typeface="Calibri" panose="020F0502020204030204" pitchFamily="34" charset="0"/>
                <a:ea typeface="Calibri" panose="020F0502020204030204" pitchFamily="34" charset="0"/>
                <a:cs typeface="Times New Roman" panose="02020603050405020304" pitchFamily="18" charset="0"/>
              </a:rPr>
              <a:t>Conv</a:t>
            </a:r>
            <a:r>
              <a:rPr lang="fr-FR" sz="2400" b="1" dirty="0">
                <a:latin typeface="Calibri" panose="020F0502020204030204" pitchFamily="34" charset="0"/>
                <a:ea typeface="Calibri" panose="020F0502020204030204" pitchFamily="34" charset="0"/>
                <a:cs typeface="Times New Roman" panose="02020603050405020304" pitchFamily="18" charset="0"/>
              </a:rPr>
              <a:t>. EDH)</a:t>
            </a:r>
            <a:r>
              <a:rPr lang="fr-FR" sz="2400" dirty="0">
                <a:latin typeface="Calibri" panose="020F0502020204030204" pitchFamily="34" charset="0"/>
                <a:ea typeface="Calibri" panose="020F0502020204030204" pitchFamily="34" charset="0"/>
                <a:cs typeface="Times New Roman" panose="02020603050405020304" pitchFamily="18" charset="0"/>
              </a:rPr>
              <a:t> ouvert à la signature le 16 septembre 1963, selon lequel « 1. Quiconque se trouve régulièrement sur le territoire d’un État a le droit d’y circuler librement et de choisir librement sa résidence. (…) . L’exercice de ces droits ne peut faire l’objet d’autres restrictions que celles qui, prévues par la loi, constituent des mesures nécessaires, dans une société démocratiques, à la sécurité nationale, à la sûreté publique, au maintien de l’ordre public, à la prévention des infractions pénales, à la protection de la santé et de la morale ou à la protection des droits et libertés d’autrui ».</a:t>
            </a:r>
          </a:p>
        </p:txBody>
      </p:sp>
    </p:spTree>
    <p:extLst>
      <p:ext uri="{BB962C8B-B14F-4D97-AF65-F5344CB8AC3E}">
        <p14:creationId xmlns:p14="http://schemas.microsoft.com/office/powerpoint/2010/main" val="2223080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963" y="4293096"/>
            <a:ext cx="9123037" cy="2308324"/>
          </a:xfrm>
          <a:prstGeom prst="rect">
            <a:avLst/>
          </a:prstGeom>
        </p:spPr>
        <p:txBody>
          <a:bodyPr wrap="square">
            <a:spAutoFit/>
          </a:bodyPr>
          <a:lstStyle/>
          <a:p>
            <a:r>
              <a:rPr lang="fr-FR" sz="2400" dirty="0"/>
              <a:t>Le droit à la sûreté est un droit constitutionnel. Il est intégré dans la liberté individuelle défendue au titre de </a:t>
            </a:r>
            <a:r>
              <a:rPr lang="fr-FR" sz="2400" b="1" u="sng" dirty="0"/>
              <a:t>l’article 66 de la Constitution du 4 octobre 1958</a:t>
            </a:r>
            <a:r>
              <a:rPr lang="fr-FR" sz="2400" u="sng" dirty="0"/>
              <a:t> </a:t>
            </a:r>
            <a:r>
              <a:rPr lang="fr-FR" sz="2400" dirty="0"/>
              <a:t>en vertu duquel « nul ne peut être arbitrairement détenu ». Cet article attribue une compétence exclusive à l’autorité judiciaire, en tant que gardienne des libertés individuelles, pour connaître des atteintes dont ce droit peut faire l’objet.</a:t>
            </a:r>
          </a:p>
        </p:txBody>
      </p:sp>
      <p:sp>
        <p:nvSpPr>
          <p:cNvPr id="3" name="Rectangle 2"/>
          <p:cNvSpPr/>
          <p:nvPr/>
        </p:nvSpPr>
        <p:spPr>
          <a:xfrm>
            <a:off x="20962" y="620688"/>
            <a:ext cx="9123037" cy="1655518"/>
          </a:xfrm>
          <a:prstGeom prst="rect">
            <a:avLst/>
          </a:prstGeom>
        </p:spPr>
        <p:txBody>
          <a:bodyPr wrap="square">
            <a:spAutoFit/>
          </a:bodyPr>
          <a:lstStyle/>
          <a:p>
            <a:pPr>
              <a:lnSpc>
                <a:spcPct val="107000"/>
              </a:lnSpc>
              <a:spcAft>
                <a:spcPts val="800"/>
              </a:spcAft>
            </a:pPr>
            <a:r>
              <a:rPr lang="fr-FR" sz="2400" dirty="0">
                <a:latin typeface="Calibri" panose="020F0502020204030204" pitchFamily="34" charset="0"/>
                <a:ea typeface="Calibri" panose="020F0502020204030204" pitchFamily="34" charset="0"/>
                <a:cs typeface="Times New Roman" panose="02020603050405020304" pitchFamily="18" charset="0"/>
              </a:rPr>
              <a:t>La liberté d’aller et venir est également reprise par d’autres traités internationaux, dépourvus d’effet direct, notamment à l’article 13 de la </a:t>
            </a:r>
            <a:r>
              <a:rPr lang="fr-FR" sz="2400" b="1" u="sng" dirty="0">
                <a:latin typeface="Calibri" panose="020F0502020204030204" pitchFamily="34" charset="0"/>
                <a:ea typeface="Calibri" panose="020F0502020204030204" pitchFamily="34" charset="0"/>
                <a:cs typeface="Times New Roman" panose="02020603050405020304" pitchFamily="18" charset="0"/>
              </a:rPr>
              <a:t>Déclaration Universelle des Droits de l’Homme (DUDH)</a:t>
            </a:r>
            <a:r>
              <a:rPr lang="fr-FR" sz="2400" b="1" dirty="0">
                <a:latin typeface="Calibri" panose="020F0502020204030204" pitchFamily="34" charset="0"/>
                <a:ea typeface="Calibri" panose="020F0502020204030204" pitchFamily="34" charset="0"/>
                <a:cs typeface="Times New Roman" panose="02020603050405020304" pitchFamily="18" charset="0"/>
              </a:rPr>
              <a:t> </a:t>
            </a:r>
            <a:r>
              <a:rPr lang="fr-FR" sz="2400" dirty="0">
                <a:latin typeface="Calibri" panose="020F0502020204030204" pitchFamily="34" charset="0"/>
                <a:ea typeface="Calibri" panose="020F0502020204030204" pitchFamily="34" charset="0"/>
                <a:cs typeface="Times New Roman" panose="02020603050405020304" pitchFamily="18" charset="0"/>
              </a:rPr>
              <a:t>du 10 décembre 1948.</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0" y="2323688"/>
            <a:ext cx="9123037" cy="1673022"/>
          </a:xfrm>
          <a:prstGeom prst="rect">
            <a:avLst/>
          </a:prstGeom>
        </p:spPr>
        <p:txBody>
          <a:bodyPr wrap="square">
            <a:spAutoFit/>
          </a:bodyPr>
          <a:lstStyle/>
          <a:p>
            <a:pPr>
              <a:lnSpc>
                <a:spcPct val="107000"/>
              </a:lnSpc>
              <a:spcAft>
                <a:spcPts val="800"/>
              </a:spcAft>
            </a:pPr>
            <a:r>
              <a:rPr lang="fr-FR" sz="2400" u="sng" dirty="0">
                <a:latin typeface="Calibri" panose="020F0502020204030204" pitchFamily="34" charset="0"/>
                <a:ea typeface="Calibri" panose="020F0502020204030204" pitchFamily="34" charset="0"/>
                <a:cs typeface="Times New Roman" panose="02020603050405020304" pitchFamily="18" charset="0"/>
              </a:rPr>
              <a:t>- </a:t>
            </a:r>
            <a:r>
              <a:rPr lang="fr-FR" sz="2400" b="1" u="sng" dirty="0">
                <a:latin typeface="Calibri" panose="020F0502020204030204" pitchFamily="34" charset="0"/>
                <a:ea typeface="Calibri" panose="020F0502020204030204" pitchFamily="34" charset="0"/>
                <a:cs typeface="Times New Roman" panose="02020603050405020304" pitchFamily="18" charset="0"/>
              </a:rPr>
              <a:t>Pacte des Nations Unies du 16 décembre 1966 </a:t>
            </a:r>
            <a:r>
              <a:rPr lang="fr-FR" sz="2400" dirty="0">
                <a:latin typeface="Calibri" panose="020F0502020204030204" pitchFamily="34" charset="0"/>
                <a:ea typeface="Calibri" panose="020F0502020204030204" pitchFamily="34" charset="0"/>
                <a:cs typeface="Times New Roman" panose="02020603050405020304" pitchFamily="18" charset="0"/>
              </a:rPr>
              <a:t>relatif aux droits civils et politiques, art.12, qui pose également un principe de libre circulation et de libre choix de la résidence, et qui envisage les restrictions à ces droits </a:t>
            </a:r>
          </a:p>
        </p:txBody>
      </p:sp>
    </p:spTree>
    <p:extLst>
      <p:ext uri="{BB962C8B-B14F-4D97-AF65-F5344CB8AC3E}">
        <p14:creationId xmlns:p14="http://schemas.microsoft.com/office/powerpoint/2010/main" val="3046590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1371600" y="1784350"/>
            <a:ext cx="7772400" cy="4572000"/>
          </a:xfrm>
        </p:spPr>
        <p:txBody>
          <a:bodyPr/>
          <a:lstStyle/>
          <a:p>
            <a:r>
              <a:rPr lang="fr-FR" dirty="0"/>
              <a:t>Loi du 4 mars 2002</a:t>
            </a:r>
          </a:p>
          <a:p>
            <a:r>
              <a:rPr lang="fr-FR" dirty="0"/>
              <a:t>Charte des droits des personnes âgées</a:t>
            </a:r>
          </a:p>
          <a:p>
            <a:r>
              <a:rPr lang="fr-FR" dirty="0"/>
              <a:t>Code de déontologie</a:t>
            </a:r>
          </a:p>
          <a:p>
            <a:r>
              <a:rPr lang="fr-FR" dirty="0"/>
              <a:t>ANAES 2000</a:t>
            </a:r>
          </a:p>
          <a:p>
            <a:r>
              <a:rPr lang="fr-FR" dirty="0"/>
              <a:t>Référentiel  ANGELIQUE</a:t>
            </a:r>
          </a:p>
          <a:p>
            <a:r>
              <a:rPr lang="fr-FR" dirty="0"/>
              <a:t>Conférence de consensus sur la LAV 2004</a:t>
            </a:r>
          </a:p>
          <a:p>
            <a:r>
              <a:rPr lang="fr-FR" dirty="0"/>
              <a:t>HAS 2005 Contention physique de la P.A.</a:t>
            </a:r>
          </a:p>
        </p:txBody>
      </p:sp>
      <mc:AlternateContent xmlns:mc="http://schemas.openxmlformats.org/markup-compatibility/2006" xmlns:pslz="http://schemas.microsoft.com/office/powerpoint/2016/slidezoom">
        <mc:Choice Requires="pslz">
          <p:graphicFrame>
            <p:nvGraphicFramePr>
              <p:cNvPr id="4" name="Zoom de diapositive 3">
                <a:extLst>
                  <a:ext uri="{FF2B5EF4-FFF2-40B4-BE49-F238E27FC236}">
                    <a16:creationId xmlns:a16="http://schemas.microsoft.com/office/drawing/2014/main" id="{32F22BA1-985E-406B-B717-501E622D1E4D}"/>
                  </a:ext>
                </a:extLst>
              </p:cNvPr>
              <p:cNvGraphicFramePr>
                <a:graphicFrameLocks noChangeAspect="1"/>
              </p:cNvGraphicFramePr>
              <p:nvPr>
                <p:extLst>
                  <p:ext uri="{D42A27DB-BD31-4B8C-83A1-F6EECF244321}">
                    <p14:modId xmlns:p14="http://schemas.microsoft.com/office/powerpoint/2010/main" val="1283002288"/>
                  </p:ext>
                </p:extLst>
              </p:nvPr>
            </p:nvGraphicFramePr>
            <p:xfrm>
              <a:off x="-3976511" y="5448049"/>
              <a:ext cx="2286000" cy="1714500"/>
            </p:xfrm>
            <a:graphic>
              <a:graphicData uri="http://schemas.microsoft.com/office/powerpoint/2016/slidezoom">
                <pslz:sldZm>
                  <pslz:sldZmObj sldId="280" cId="2206559220">
                    <pslz:zmPr id="{9943BF51-3366-45B8-8A62-9050148E7A0F}" returnToParent="0" transitionDur="1000">
                      <p166:blipFill xmlns:p166="http://schemas.microsoft.com/office/powerpoint/2016/6/main">
                        <a:blip r:embed="rId2"/>
                        <a:stretch>
                          <a:fillRect/>
                        </a:stretch>
                      </p166:blipFill>
                      <p166:spPr xmlns:p166="http://schemas.microsoft.com/office/powerpoint/2016/6/main">
                        <a:xfrm>
                          <a:off x="0" y="0"/>
                          <a:ext cx="2286000" cy="1714500"/>
                        </a:xfrm>
                        <a:prstGeom prst="rect">
                          <a:avLst/>
                        </a:prstGeom>
                        <a:ln w="3175">
                          <a:solidFill>
                            <a:prstClr val="ltGray"/>
                          </a:solidFill>
                        </a:ln>
                      </p166:spPr>
                    </pslz:zmPr>
                  </pslz:sldZmObj>
                </pslz:sldZm>
              </a:graphicData>
            </a:graphic>
          </p:graphicFrame>
        </mc:Choice>
        <mc:Fallback xmlns="">
          <p:pic>
            <p:nvPicPr>
              <p:cNvPr id="4" name="Zoom de diapositive 3">
                <a:hlinkClick r:id="rId3" action="ppaction://hlinksldjump"/>
                <a:extLst>
                  <a:ext uri="{FF2B5EF4-FFF2-40B4-BE49-F238E27FC236}">
                    <a16:creationId xmlns:a16="http://schemas.microsoft.com/office/drawing/2014/main" id="{32F22BA1-985E-406B-B717-501E622D1E4D}"/>
                  </a:ext>
                </a:extLst>
              </p:cNvPr>
              <p:cNvPicPr>
                <a:picLocks noGrp="1" noRot="1" noChangeAspect="1" noMove="1" noResize="1" noEditPoints="1" noAdjustHandles="1" noChangeArrowheads="1" noChangeShapeType="1"/>
              </p:cNvPicPr>
              <p:nvPr/>
            </p:nvPicPr>
            <p:blipFill>
              <a:blip r:embed="rId4"/>
              <a:stretch>
                <a:fillRect/>
              </a:stretch>
            </p:blipFill>
            <p:spPr>
              <a:xfrm>
                <a:off x="-3976511" y="5448049"/>
                <a:ext cx="2286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2206559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Une avancée récente</a:t>
            </a:r>
          </a:p>
        </p:txBody>
      </p:sp>
      <p:sp>
        <p:nvSpPr>
          <p:cNvPr id="3" name="Espace réservé du contenu 2"/>
          <p:cNvSpPr>
            <a:spLocks noGrp="1"/>
          </p:cNvSpPr>
          <p:nvPr>
            <p:ph idx="1"/>
          </p:nvPr>
        </p:nvSpPr>
        <p:spPr/>
        <p:txBody>
          <a:bodyPr/>
          <a:lstStyle/>
          <a:p>
            <a:r>
              <a:rPr lang="fr-FR" dirty="0"/>
              <a:t>Dans la loi  « Adaptation de la société au vieillissement »,  pour la première fois, est citée dans les droits des personnes accueillies en EHPA	D, la liberté d’aller et venir. </a:t>
            </a:r>
          </a:p>
        </p:txBody>
      </p:sp>
    </p:spTree>
    <p:extLst>
      <p:ext uri="{BB962C8B-B14F-4D97-AF65-F5344CB8AC3E}">
        <p14:creationId xmlns:p14="http://schemas.microsoft.com/office/powerpoint/2010/main" val="3039842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7E8CB7E-2ADB-4E92-8135-38AFC03D405A}"/>
              </a:ext>
            </a:extLst>
          </p:cNvPr>
          <p:cNvSpPr>
            <a:spLocks noGrp="1"/>
          </p:cNvSpPr>
          <p:nvPr>
            <p:ph type="ctrTitle"/>
          </p:nvPr>
        </p:nvSpPr>
        <p:spPr/>
        <p:txBody>
          <a:bodyPr/>
          <a:lstStyle/>
          <a:p>
            <a:r>
              <a:rPr lang="fr-FR" dirty="0"/>
              <a:t>La contention</a:t>
            </a:r>
          </a:p>
        </p:txBody>
      </p:sp>
      <p:sp>
        <p:nvSpPr>
          <p:cNvPr id="5" name="Sous-titre 4">
            <a:extLst>
              <a:ext uri="{FF2B5EF4-FFF2-40B4-BE49-F238E27FC236}">
                <a16:creationId xmlns:a16="http://schemas.microsoft.com/office/drawing/2014/main" id="{D077FE1F-5247-4482-8A2C-A3CFC964CF5D}"/>
              </a:ext>
            </a:extLst>
          </p:cNvPr>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2826028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1371600" y="512763"/>
            <a:ext cx="7772400" cy="914400"/>
          </a:xfrm>
        </p:spPr>
        <p:txBody>
          <a:bodyPr/>
          <a:lstStyle/>
          <a:p>
            <a:r>
              <a:rPr lang="fr-FR" dirty="0"/>
              <a:t>Définition</a:t>
            </a:r>
          </a:p>
        </p:txBody>
      </p:sp>
      <p:sp>
        <p:nvSpPr>
          <p:cNvPr id="4" name="Rectangle 3"/>
          <p:cNvSpPr/>
          <p:nvPr/>
        </p:nvSpPr>
        <p:spPr>
          <a:xfrm>
            <a:off x="914400" y="2274838"/>
            <a:ext cx="7772400" cy="2677656"/>
          </a:xfrm>
          <a:prstGeom prst="rect">
            <a:avLst/>
          </a:prstGeom>
        </p:spPr>
        <p:txBody>
          <a:bodyPr wrap="square">
            <a:spAutoFit/>
          </a:bodyPr>
          <a:lstStyle/>
          <a:p>
            <a:r>
              <a:rPr lang="fr-FR" sz="2800" b="1" dirty="0"/>
              <a:t>Le terme « contention » recouvre tous les moyens mis en œuvre pour </a:t>
            </a:r>
            <a:r>
              <a:rPr lang="fr-FR" sz="2800" b="1" dirty="0">
                <a:solidFill>
                  <a:srgbClr val="3070BE"/>
                </a:solidFill>
              </a:rPr>
              <a:t>limiter les capacités de mobilisation de tout ou une partie du corps ou pour limiter la libre circulation</a:t>
            </a:r>
            <a:r>
              <a:rPr lang="fr-FR" sz="2800" b="1" dirty="0"/>
              <a:t> des personnes dans un but sécuritaire pour une personne ayant un comportement jugé dangereux ou mal adapté</a:t>
            </a:r>
            <a:endParaRPr lang="fr-FR" sz="2800" dirty="0"/>
          </a:p>
        </p:txBody>
      </p:sp>
    </p:spTree>
    <p:extLst>
      <p:ext uri="{BB962C8B-B14F-4D97-AF65-F5344CB8AC3E}">
        <p14:creationId xmlns:p14="http://schemas.microsoft.com/office/powerpoint/2010/main" val="3375436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étro">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é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3241</TotalTime>
  <Words>2334</Words>
  <Application>Microsoft Office PowerPoint</Application>
  <PresentationFormat>Affichage à l'écran (4:3)</PresentationFormat>
  <Paragraphs>206</Paragraphs>
  <Slides>37</Slides>
  <Notes>17</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37</vt:i4>
      </vt:variant>
    </vt:vector>
  </HeadingPairs>
  <TitlesOfParts>
    <vt:vector size="46" baseType="lpstr">
      <vt:lpstr>Arial</vt:lpstr>
      <vt:lpstr>Calibri</vt:lpstr>
      <vt:lpstr>Consolas</vt:lpstr>
      <vt:lpstr>Corbel</vt:lpstr>
      <vt:lpstr>Times New Roman</vt:lpstr>
      <vt:lpstr>Wingdings</vt:lpstr>
      <vt:lpstr>Wingdings 2</vt:lpstr>
      <vt:lpstr>Wingdings 3</vt:lpstr>
      <vt:lpstr>Métro</vt:lpstr>
      <vt:lpstr>Objectif ZERO CONTENTION</vt:lpstr>
      <vt:lpstr>Liberté d’aller et venir</vt:lpstr>
      <vt:lpstr>Présentation PowerPoint</vt:lpstr>
      <vt:lpstr>Présentation PowerPoint</vt:lpstr>
      <vt:lpstr>Présentation PowerPoint</vt:lpstr>
      <vt:lpstr>Présentation PowerPoint</vt:lpstr>
      <vt:lpstr>Une avancée récente</vt:lpstr>
      <vt:lpstr>La contention</vt:lpstr>
      <vt:lpstr>Définition</vt:lpstr>
      <vt:lpstr>Généralités </vt:lpstr>
      <vt:lpstr>Historique Contention</vt:lpstr>
      <vt:lpstr>Différents types de contention</vt:lpstr>
      <vt:lpstr>Présentation PowerPoint</vt:lpstr>
      <vt:lpstr>Présentation PowerPoint</vt:lpstr>
      <vt:lpstr>DANGERS DE LA CONTENTION </vt:lpstr>
      <vt:lpstr>Présentation PowerPoint</vt:lpstr>
      <vt:lpstr>Présentation PowerPoint</vt:lpstr>
      <vt:lpstr>Quelques études</vt:lpstr>
      <vt:lpstr>Etudes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En pratique, devant un risque de chute</vt:lpstr>
      <vt:lpstr>Présentation PowerPoint</vt:lpstr>
      <vt:lpstr> En pratique, devant une agitation</vt:lpstr>
      <vt:lpstr>En pratique, devant une déambulation excessive</vt:lpstr>
      <vt:lpstr>Présentation PowerPoint</vt:lpstr>
      <vt:lpstr>Présentation PowerPoint</vt:lpstr>
      <vt:lpstr>Présentation PowerPoint</vt:lpstr>
      <vt:lpstr>Objectif « zero contention »  comment y parvenir</vt:lpstr>
      <vt:lpstr>Présentation PowerPoint</vt:lpstr>
      <vt:lpstr>En étendant la réflexion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Yves</dc:creator>
  <cp:lastModifiedBy>yves Carteau</cp:lastModifiedBy>
  <cp:revision>51</cp:revision>
  <dcterms:created xsi:type="dcterms:W3CDTF">2011-05-31T03:56:28Z</dcterms:created>
  <dcterms:modified xsi:type="dcterms:W3CDTF">2019-02-07T10:10:31Z</dcterms:modified>
  <cp:contentStatus/>
</cp:coreProperties>
</file>