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</p:sldMasterIdLst>
  <p:sldIdLst>
    <p:sldId id="256" r:id="rId2"/>
    <p:sldId id="276" r:id="rId3"/>
    <p:sldId id="273" r:id="rId4"/>
    <p:sldId id="264" r:id="rId5"/>
    <p:sldId id="263" r:id="rId6"/>
    <p:sldId id="265" r:id="rId7"/>
    <p:sldId id="266" r:id="rId8"/>
    <p:sldId id="269" r:id="rId9"/>
    <p:sldId id="270" r:id="rId10"/>
    <p:sldId id="275" r:id="rId11"/>
    <p:sldId id="272" r:id="rId12"/>
    <p:sldId id="278" r:id="rId13"/>
    <p:sldId id="279" r:id="rId14"/>
    <p:sldId id="268" r:id="rId15"/>
    <p:sldId id="274" r:id="rId16"/>
    <p:sldId id="271" r:id="rId17"/>
    <p:sldId id="259" r:id="rId18"/>
    <p:sldId id="261" r:id="rId19"/>
    <p:sldId id="262" r:id="rId20"/>
    <p:sldId id="260" r:id="rId21"/>
    <p:sldId id="267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1259999" y="4320000"/>
            <a:ext cx="10800000" cy="14287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12" name="Titre 5"/>
          <p:cNvSpPr>
            <a:spLocks noGrp="1"/>
          </p:cNvSpPr>
          <p:nvPr>
            <p:ph type="title"/>
          </p:nvPr>
        </p:nvSpPr>
        <p:spPr>
          <a:xfrm>
            <a:off x="3060000" y="1260000"/>
            <a:ext cx="7200000" cy="144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383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1260000" y="4320000"/>
            <a:ext cx="10800000" cy="14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12" name="Titre 5"/>
          <p:cNvSpPr>
            <a:spLocks noGrp="1"/>
          </p:cNvSpPr>
          <p:nvPr>
            <p:ph type="title"/>
          </p:nvPr>
        </p:nvSpPr>
        <p:spPr>
          <a:xfrm>
            <a:off x="1260000" y="2700000"/>
            <a:ext cx="10800000" cy="1440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55872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 smtClean="0"/>
              <a:t>Pour diffusion interne uniquement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1259999" y="1080000"/>
            <a:ext cx="10800000" cy="50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30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 smtClean="0"/>
              <a:t>Pour diffusion interne uniquement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260000" y="1080000"/>
            <a:ext cx="10800000" cy="50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5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 smtClean="0"/>
              <a:t>Pour diffusion interne uniquement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1260000" y="1080000"/>
            <a:ext cx="10800000" cy="5040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09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 smtClean="0"/>
              <a:t>Pour diffusion interne uniquement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1260000" y="1080000"/>
            <a:ext cx="10800000" cy="5040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63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 smtClean="0"/>
              <a:t>Pour diffusion interne uniquement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4"/>
          </p:nvPr>
        </p:nvSpPr>
        <p:spPr>
          <a:xfrm>
            <a:off x="1260475" y="1079500"/>
            <a:ext cx="10800000" cy="504031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575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 smtClean="0"/>
              <a:t>Pour diffusion interne uniquement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D358DC16-143A-45B9-ADC4-68AFD80F7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0" y="1080000"/>
            <a:ext cx="5310000" cy="7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83053164-393F-4B53-968D-93F529C7846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750000" y="1080000"/>
            <a:ext cx="5310000" cy="7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contenu 12">
            <a:extLst>
              <a:ext uri="{FF2B5EF4-FFF2-40B4-BE49-F238E27FC236}">
                <a16:creationId xmlns:a16="http://schemas.microsoft.com/office/drawing/2014/main" id="{B571015B-D0A6-4FA6-BE20-1FE881EC27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0000" y="1800000"/>
            <a:ext cx="53105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12">
            <a:extLst>
              <a:ext uri="{FF2B5EF4-FFF2-40B4-BE49-F238E27FC236}">
                <a16:creationId xmlns:a16="http://schemas.microsoft.com/office/drawing/2014/main" id="{FC7993EA-4354-4B10-803F-E987C1BFF5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50000" y="1800000"/>
            <a:ext cx="53105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41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 smtClean="0"/>
              <a:t>Pour diffusion interne uniquement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260000" y="1080000"/>
            <a:ext cx="5310000" cy="50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6"/>
          </p:nvPr>
        </p:nvSpPr>
        <p:spPr>
          <a:xfrm>
            <a:off x="6750000" y="1079686"/>
            <a:ext cx="5310000" cy="5040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85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dirty="0" smtClean="0"/>
              <a:t>Pour diffusion interne uniquement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09544" y="54229"/>
            <a:ext cx="8921496" cy="67729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260000" y="1080000"/>
            <a:ext cx="5310000" cy="50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6"/>
          </p:nvPr>
        </p:nvSpPr>
        <p:spPr>
          <a:xfrm>
            <a:off x="6750000" y="1079500"/>
            <a:ext cx="5310000" cy="504031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70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/>
        </p:nvCxnSpPr>
        <p:spPr>
          <a:xfrm flipH="1">
            <a:off x="1057276" y="899160"/>
            <a:ext cx="1904" cy="5073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9383253" y="6423025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100" b="0">
                <a:latin typeface="+mj-lt"/>
              </a:defRPr>
            </a:lvl1pPr>
          </a:lstStyle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19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6670" y="6423025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sz="1100" b="0">
                <a:latin typeface="+mj-lt"/>
              </a:defRPr>
            </a:lvl1pPr>
          </a:lstStyle>
          <a:p>
            <a:r>
              <a:rPr lang="fr-FR" smtClean="0"/>
              <a:t>Pour diffusion interne uniquement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54000"/>
            <a:ext cx="2700000" cy="63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5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Sandrine </a:t>
            </a:r>
            <a:r>
              <a:rPr lang="fr-FR" b="1" dirty="0" err="1" smtClean="0">
                <a:solidFill>
                  <a:srgbClr val="0070C0"/>
                </a:solidFill>
              </a:rPr>
              <a:t>Louchart</a:t>
            </a:r>
            <a:r>
              <a:rPr lang="fr-FR" b="1" dirty="0" smtClean="0">
                <a:solidFill>
                  <a:srgbClr val="0070C0"/>
                </a:solidFill>
              </a:rPr>
              <a:t> de la Chapelle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SOIREE IGAM 7 février 2019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De l’usage des psychotropes…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980" y="3077014"/>
            <a:ext cx="4014905" cy="26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Les NL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0" y="2576090"/>
            <a:ext cx="4411858" cy="351614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709" y="3513936"/>
            <a:ext cx="5050291" cy="319216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880" y="891497"/>
            <a:ext cx="5183695" cy="152461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7571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849745" y="1080000"/>
            <a:ext cx="11210255" cy="5040000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Définir </a:t>
            </a:r>
            <a:r>
              <a:rPr lang="fr-FR" b="1" dirty="0" smtClean="0">
                <a:solidFill>
                  <a:srgbClr val="FF0000"/>
                </a:solidFill>
              </a:rPr>
              <a:t>un traitement inadéquat</a:t>
            </a:r>
            <a:r>
              <a:rPr lang="fr-FR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fr-FR" dirty="0"/>
              <a:t>Dose excessive</a:t>
            </a:r>
          </a:p>
          <a:p>
            <a:pPr lvl="1"/>
            <a:r>
              <a:rPr lang="fr-FR" dirty="0"/>
              <a:t>Durée d’administration excessive</a:t>
            </a:r>
          </a:p>
          <a:p>
            <a:pPr lvl="1"/>
            <a:r>
              <a:rPr lang="fr-FR" dirty="0"/>
              <a:t>Sans monitoring adapté</a:t>
            </a:r>
          </a:p>
          <a:p>
            <a:pPr lvl="1"/>
            <a:r>
              <a:rPr lang="fr-FR" dirty="0"/>
              <a:t>Sans indications justifiées</a:t>
            </a:r>
          </a:p>
          <a:p>
            <a:pPr lvl="1"/>
            <a:r>
              <a:rPr lang="fr-FR" dirty="0"/>
              <a:t>Sans tenir compte des </a:t>
            </a:r>
            <a:r>
              <a:rPr lang="fr-FR" dirty="0" smtClean="0"/>
              <a:t>EI</a:t>
            </a:r>
          </a:p>
          <a:p>
            <a:pPr lvl="1"/>
            <a:endParaRPr lang="fr-FR" dirty="0"/>
          </a:p>
          <a:p>
            <a:r>
              <a:rPr lang="fr-FR" b="1" dirty="0" smtClean="0">
                <a:solidFill>
                  <a:srgbClr val="FF0000"/>
                </a:solidFill>
              </a:rPr>
              <a:t>Définir un traitement adéquat et personnalisé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Ne pas débuter un traitement sans un diagnostic documenté</a:t>
            </a:r>
          </a:p>
          <a:p>
            <a:pPr lvl="1"/>
            <a:r>
              <a:rPr lang="fr-FR" dirty="0" smtClean="0"/>
              <a:t>Toujours prescrire une durée et une période de diminution des doses</a:t>
            </a:r>
          </a:p>
          <a:p>
            <a:pPr lvl="1"/>
            <a:r>
              <a:rPr lang="fr-FR" dirty="0" smtClean="0"/>
              <a:t>Programmer l’arrêt si possible</a:t>
            </a:r>
          </a:p>
          <a:p>
            <a:pPr lvl="1"/>
            <a:r>
              <a:rPr lang="fr-FR" b="1" dirty="0" smtClean="0">
                <a:solidFill>
                  <a:schemeClr val="accent6"/>
                </a:solidFill>
              </a:rPr>
              <a:t>Thérapies non médicamenteuses et projet de soins (QS)</a:t>
            </a:r>
            <a:endParaRPr lang="fr-FR" b="1" dirty="0">
              <a:solidFill>
                <a:schemeClr val="accent6"/>
              </a:solidFill>
            </a:endParaRP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2604655" y="54229"/>
            <a:ext cx="9526385" cy="677291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3- les différentes classes thérapeutiques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264" y="1573418"/>
            <a:ext cx="1573427" cy="17331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264" y="4077150"/>
            <a:ext cx="1570736" cy="182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634" y="591630"/>
            <a:ext cx="6680363" cy="20625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228" y="3050902"/>
            <a:ext cx="8896869" cy="22556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34036" y="4387273"/>
            <a:ext cx="831273" cy="6927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3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609" y="4398631"/>
            <a:ext cx="6571859" cy="20730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78" y="1636572"/>
            <a:ext cx="6071784" cy="27443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361" y="54229"/>
            <a:ext cx="5943812" cy="14556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5366" y="54229"/>
            <a:ext cx="1505559" cy="19629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91200" y="1173018"/>
            <a:ext cx="1681018" cy="249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NPG, 2014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Les contentions physiques/chimiques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46" y="969818"/>
            <a:ext cx="7099665" cy="180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3091" y="2881744"/>
            <a:ext cx="3330918" cy="311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J Am </a:t>
            </a:r>
            <a:r>
              <a:rPr lang="de-DE" dirty="0" err="1">
                <a:solidFill>
                  <a:schemeClr val="tx1"/>
                </a:solidFill>
              </a:rPr>
              <a:t>Geriatr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Soc</a:t>
            </a:r>
            <a:r>
              <a:rPr lang="de-DE" dirty="0" smtClean="0">
                <a:solidFill>
                  <a:schemeClr val="tx1"/>
                </a:solidFill>
              </a:rPr>
              <a:t> 2014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3091" y="3295532"/>
            <a:ext cx="7056582" cy="173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809 645 résidents entre 1999 et 2008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Etude de la contention physique et de l’utilisation des psychotropes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36 % </a:t>
            </a:r>
            <a:r>
              <a:rPr lang="fr-FR" dirty="0" smtClean="0">
                <a:solidFill>
                  <a:schemeClr val="tx1"/>
                </a:solidFill>
              </a:rPr>
              <a:t>de prescription de psychotropes reliée à une baisse des contentions physiques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739" y="5284719"/>
            <a:ext cx="4730993" cy="13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Les </a:t>
            </a:r>
            <a:r>
              <a:rPr lang="fr-FR" b="1" dirty="0" smtClean="0">
                <a:solidFill>
                  <a:srgbClr val="0070C0"/>
                </a:solidFill>
              </a:rPr>
              <a:t>contentions physiques/chimiques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7" y="1006765"/>
            <a:ext cx="5591911" cy="18402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8472" y="3122222"/>
            <a:ext cx="7056582" cy="1738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532 résidents étude sur 6 mois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Etude de la contention physique et de l’utilisation des psychotropes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Contention physique :</a:t>
            </a:r>
          </a:p>
          <a:p>
            <a:pPr marL="742950" lvl="1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+ de déclin fonctionnel et cognitif /contention chimique</a:t>
            </a: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Risques encore plus importants si « double »contention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818" y="1006765"/>
            <a:ext cx="1200635" cy="14102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27" y="2745534"/>
            <a:ext cx="2347909" cy="26680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327" y="5237679"/>
            <a:ext cx="6136580" cy="895712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7740073" y="5504873"/>
            <a:ext cx="655782" cy="45258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25527" y="5403273"/>
            <a:ext cx="2789381" cy="730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- 15% </a:t>
            </a:r>
            <a:r>
              <a:rPr lang="fr-FR" dirty="0" smtClean="0">
                <a:solidFill>
                  <a:schemeClr val="tx1"/>
                </a:solidFill>
              </a:rPr>
              <a:t>prescriptions des antipsychotiques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942" y="6124256"/>
            <a:ext cx="3535204" cy="2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CONCLUSION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260000" y="812800"/>
            <a:ext cx="10800000" cy="5307200"/>
          </a:xfrm>
        </p:spPr>
        <p:txBody>
          <a:bodyPr/>
          <a:lstStyle/>
          <a:p>
            <a:r>
              <a:rPr lang="fr-FR" dirty="0" smtClean="0"/>
              <a:t>Analyse du cadre - Plus </a:t>
            </a:r>
            <a:r>
              <a:rPr lang="fr-FR" dirty="0" smtClean="0"/>
              <a:t>d’analyse clinique</a:t>
            </a:r>
          </a:p>
          <a:p>
            <a:endParaRPr lang="fr-FR" dirty="0" smtClean="0"/>
          </a:p>
          <a:p>
            <a:r>
              <a:rPr lang="fr-FR" dirty="0" smtClean="0"/>
              <a:t>Moins de position idéologique</a:t>
            </a:r>
          </a:p>
          <a:p>
            <a:endParaRPr lang="fr-FR" dirty="0" smtClean="0"/>
          </a:p>
          <a:p>
            <a:r>
              <a:rPr lang="fr-FR" dirty="0" smtClean="0"/>
              <a:t>Evaluation du rapport Bénéfice /Risque en réunion pluridisciplinaire</a:t>
            </a:r>
          </a:p>
          <a:p>
            <a:endParaRPr lang="fr-FR" dirty="0" smtClean="0"/>
          </a:p>
          <a:p>
            <a:r>
              <a:rPr lang="fr-FR" dirty="0" smtClean="0"/>
              <a:t>Formation du personnel soignant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748" y="3725492"/>
            <a:ext cx="5147009" cy="28800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337" y="4764613"/>
            <a:ext cx="3275066" cy="184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72" y="2318328"/>
            <a:ext cx="9093667" cy="3225966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40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6"/>
          </p:nvPr>
        </p:nvSpPr>
        <p:spPr>
          <a:xfrm>
            <a:off x="6728253" y="1149792"/>
            <a:ext cx="5310000" cy="5040000"/>
          </a:xfrm>
        </p:spPr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1161329" y="1057116"/>
            <a:ext cx="10799762" cy="504031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Effets neurologiques :</a:t>
            </a:r>
          </a:p>
          <a:p>
            <a:pPr lvl="1"/>
            <a:r>
              <a:rPr lang="fr-FR" dirty="0" smtClean="0"/>
              <a:t>Syndrome extrapyramidal</a:t>
            </a:r>
          </a:p>
          <a:p>
            <a:pPr lvl="1"/>
            <a:r>
              <a:rPr lang="fr-FR" dirty="0" smtClean="0"/>
              <a:t>Dyskinésies aigues et tardives</a:t>
            </a:r>
          </a:p>
          <a:p>
            <a:pPr lvl="1"/>
            <a:endParaRPr lang="fr-FR" dirty="0"/>
          </a:p>
          <a:p>
            <a:r>
              <a:rPr lang="fr-FR" dirty="0" smtClean="0"/>
              <a:t>Effets non psychiatriques :</a:t>
            </a:r>
          </a:p>
          <a:p>
            <a:pPr lvl="1"/>
            <a:r>
              <a:rPr lang="fr-FR" dirty="0" smtClean="0"/>
              <a:t>Neurovégétatifs</a:t>
            </a:r>
          </a:p>
          <a:p>
            <a:pPr lvl="1"/>
            <a:r>
              <a:rPr lang="fr-FR" dirty="0" smtClean="0"/>
              <a:t>Cardiaques</a:t>
            </a:r>
          </a:p>
          <a:p>
            <a:pPr lvl="1"/>
            <a:r>
              <a:rPr lang="fr-FR" dirty="0" smtClean="0"/>
              <a:t>Hématologiques</a:t>
            </a:r>
          </a:p>
          <a:p>
            <a:pPr lvl="1"/>
            <a:r>
              <a:rPr lang="fr-FR" dirty="0" smtClean="0"/>
              <a:t>Digestifs</a:t>
            </a:r>
          </a:p>
          <a:p>
            <a:pPr lvl="1"/>
            <a:r>
              <a:rPr lang="fr-FR" dirty="0" smtClean="0"/>
              <a:t>Endocriniens</a:t>
            </a:r>
          </a:p>
          <a:p>
            <a:pPr lvl="1"/>
            <a:r>
              <a:rPr lang="fr-FR" dirty="0" smtClean="0"/>
              <a:t>Dermatologiques</a:t>
            </a:r>
          </a:p>
          <a:p>
            <a:pPr lvl="1"/>
            <a:r>
              <a:rPr lang="fr-FR" dirty="0" smtClean="0"/>
              <a:t>Syndrome malin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253" y="2123487"/>
            <a:ext cx="4381725" cy="30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Effets latéraux psychiatriques</a:t>
            </a:r>
          </a:p>
          <a:p>
            <a:pPr lvl="1"/>
            <a:r>
              <a:rPr lang="fr-FR" dirty="0" smtClean="0"/>
              <a:t>Indifférence</a:t>
            </a:r>
          </a:p>
          <a:p>
            <a:pPr lvl="1"/>
            <a:r>
              <a:rPr lang="fr-FR" dirty="0" smtClean="0"/>
              <a:t>Somnolence</a:t>
            </a:r>
          </a:p>
          <a:p>
            <a:pPr lvl="1"/>
            <a:r>
              <a:rPr lang="fr-FR" dirty="0" smtClean="0"/>
              <a:t>Réactivation anxieuse</a:t>
            </a:r>
          </a:p>
          <a:p>
            <a:pPr lvl="1"/>
            <a:r>
              <a:rPr lang="fr-FR" dirty="0" smtClean="0"/>
              <a:t>Troubles cognitifs</a:t>
            </a:r>
          </a:p>
          <a:p>
            <a:pPr lvl="1"/>
            <a:r>
              <a:rPr lang="fr-FR" dirty="0" smtClean="0"/>
              <a:t>Dépression </a:t>
            </a:r>
          </a:p>
          <a:p>
            <a:pPr lvl="1"/>
            <a:r>
              <a:rPr lang="fr-FR" dirty="0" smtClean="0"/>
              <a:t>Effets psychodysleptiques</a:t>
            </a:r>
            <a:endParaRPr lang="fr-FR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2821" r="1282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De l’usage des psychotropes…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498593" y="2108691"/>
            <a:ext cx="7947734" cy="223240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Sur-prescription </a:t>
            </a:r>
            <a:r>
              <a:rPr lang="fr-FR" dirty="0" smtClean="0">
                <a:solidFill>
                  <a:schemeClr val="tx1"/>
                </a:solidFill>
              </a:rPr>
              <a:t>et consommation prolongée des BZD dans les troubles du sommeil et de l’anxiété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Sur-prescription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de neuroleptiques dans les troubles du comportement productifs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00B050"/>
                </a:solidFill>
              </a:rPr>
              <a:t>Sous-prescription</a:t>
            </a:r>
            <a:r>
              <a:rPr lang="fr-FR" dirty="0" smtClean="0">
                <a:solidFill>
                  <a:schemeClr val="tx1"/>
                </a:solidFill>
              </a:rPr>
              <a:t> d’ATD chez la PA réellement dépressive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604655" y="54229"/>
            <a:ext cx="9526385" cy="677291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3- les différentes classes thérapeutiques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946" y="2152073"/>
            <a:ext cx="4400776" cy="266713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84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028146" y="2802690"/>
            <a:ext cx="5264421" cy="159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De l’usage des psychotropes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Contention physique /</a:t>
            </a:r>
            <a:r>
              <a:rPr lang="fr-FR" b="1" dirty="0" smtClean="0">
                <a:solidFill>
                  <a:srgbClr val="FF0000"/>
                </a:solidFill>
              </a:rPr>
              <a:t>Contention chimique</a:t>
            </a:r>
          </a:p>
          <a:p>
            <a:endParaRPr lang="fr-FR" dirty="0" smtClean="0"/>
          </a:p>
          <a:p>
            <a:r>
              <a:rPr lang="fr-FR" dirty="0" smtClean="0"/>
              <a:t>Comportements dangereux</a:t>
            </a:r>
          </a:p>
          <a:p>
            <a:pPr lvl="1"/>
            <a:r>
              <a:rPr lang="fr-FR" dirty="0" smtClean="0"/>
              <a:t>Pour le patients ?</a:t>
            </a:r>
          </a:p>
          <a:p>
            <a:pPr lvl="1"/>
            <a:r>
              <a:rPr lang="fr-FR" dirty="0" smtClean="0"/>
              <a:t>Pour autrui ?</a:t>
            </a:r>
          </a:p>
          <a:p>
            <a:pPr lvl="1"/>
            <a:endParaRPr lang="fr-FR" dirty="0" smtClean="0"/>
          </a:p>
          <a:p>
            <a:r>
              <a:rPr lang="fr-FR" b="1" dirty="0" smtClean="0"/>
              <a:t>Administration substances psychoactives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Restriction de l’autonomie de la personne</a:t>
            </a:r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3685309" y="4394200"/>
            <a:ext cx="683491" cy="683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8294255" y="3803073"/>
            <a:ext cx="628072" cy="5911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96727" y="3600000"/>
            <a:ext cx="2863273" cy="819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Effets indésirables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739" y="4847249"/>
            <a:ext cx="1751975" cy="15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1-Cadre </a:t>
            </a:r>
            <a:r>
              <a:rPr lang="fr-FR" b="1" dirty="0">
                <a:solidFill>
                  <a:srgbClr val="0070C0"/>
                </a:solidFill>
              </a:rPr>
              <a:t>général de leur utilisation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LES « POUR »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LES « CONTRE »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PRESCRIRE POUR QUI ?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140" y="931758"/>
            <a:ext cx="1225613" cy="10160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191" y="2815620"/>
            <a:ext cx="1206562" cy="1060505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5377071" y="4978400"/>
            <a:ext cx="2293221" cy="1847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7711855" y="4097778"/>
            <a:ext cx="785091" cy="8713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7704845" y="4959927"/>
            <a:ext cx="868218" cy="184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7670292" y="4978400"/>
            <a:ext cx="826654" cy="7389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573063" y="3891543"/>
            <a:ext cx="2447637" cy="424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Pour le patient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80073" y="4606474"/>
            <a:ext cx="2447637" cy="424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Pour </a:t>
            </a:r>
            <a:r>
              <a:rPr lang="fr-FR" dirty="0" smtClean="0">
                <a:solidFill>
                  <a:schemeClr val="tx1"/>
                </a:solidFill>
              </a:rPr>
              <a:t>la famille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80073" y="5347854"/>
            <a:ext cx="2447637" cy="424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Pour </a:t>
            </a:r>
            <a:r>
              <a:rPr lang="fr-FR" dirty="0" smtClean="0">
                <a:solidFill>
                  <a:schemeClr val="tx1"/>
                </a:solidFill>
              </a:rPr>
              <a:t>l’institution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121" y="1593669"/>
            <a:ext cx="2241665" cy="17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1- Cadre général de leur utilisation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Plusieurs cadres diagnostiques possibles :</a:t>
            </a:r>
          </a:p>
          <a:p>
            <a:pPr marL="0" indent="0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Psychiatriques : pathologies vieillies ou de novo</a:t>
            </a:r>
          </a:p>
          <a:p>
            <a:pPr lvl="2"/>
            <a:r>
              <a:rPr lang="fr-FR" dirty="0" smtClean="0"/>
              <a:t>Dépression</a:t>
            </a:r>
          </a:p>
          <a:p>
            <a:pPr lvl="2"/>
            <a:r>
              <a:rPr lang="fr-FR" dirty="0" smtClean="0"/>
              <a:t>Manie</a:t>
            </a:r>
          </a:p>
          <a:p>
            <a:pPr lvl="2"/>
            <a:r>
              <a:rPr lang="fr-FR" dirty="0" smtClean="0"/>
              <a:t>Troubles schizophréniques : SZ vieillie/SZ tardive</a:t>
            </a:r>
          </a:p>
          <a:p>
            <a:pPr lvl="2"/>
            <a:r>
              <a:rPr lang="fr-FR" dirty="0" smtClean="0"/>
              <a:t>Délires tardifs</a:t>
            </a:r>
          </a:p>
          <a:p>
            <a:pPr lvl="2"/>
            <a:endParaRPr lang="fr-FR" dirty="0"/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Non Psychiatriques</a:t>
            </a:r>
          </a:p>
          <a:p>
            <a:pPr lvl="2"/>
            <a:r>
              <a:rPr lang="fr-FR" dirty="0" smtClean="0"/>
              <a:t>Etats </a:t>
            </a:r>
            <a:r>
              <a:rPr lang="fr-FR" dirty="0" err="1" smtClean="0"/>
              <a:t>confuso</a:t>
            </a:r>
            <a:r>
              <a:rPr lang="fr-FR" dirty="0" smtClean="0"/>
              <a:t>-oniriques</a:t>
            </a:r>
          </a:p>
          <a:p>
            <a:pPr lvl="2"/>
            <a:r>
              <a:rPr lang="fr-FR" b="1" dirty="0" smtClean="0"/>
              <a:t>Syndromes démentiels </a:t>
            </a:r>
          </a:p>
          <a:p>
            <a:pPr lvl="1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351927" y="3666836"/>
            <a:ext cx="5708073" cy="25677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fr-F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SYMPTOMES PSYCHOTIQUES </a:t>
            </a:r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endParaRPr lang="fr-F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- 2 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 sur 10 vont vivre une expérience délirante durant leur </a:t>
            </a:r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vieillesse</a:t>
            </a:r>
          </a:p>
          <a:p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- 10 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 des sujets de + de 85 ans non </a:t>
            </a:r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déments</a:t>
            </a:r>
          </a:p>
          <a:p>
            <a:pPr marL="285750" indent="-285750">
              <a:buFontTx/>
              <a:buChar char="-"/>
            </a:pP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- 10 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-62 % des sujets </a:t>
            </a:r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institutionnalisés</a:t>
            </a:r>
          </a:p>
          <a:p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5" y="4872776"/>
            <a:ext cx="1751975" cy="1550249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>
            <a:off x="1699491" y="5024582"/>
            <a:ext cx="609600" cy="3509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133" y="5966490"/>
            <a:ext cx="1829539" cy="2477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155" y="3583300"/>
            <a:ext cx="4497618" cy="27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2- Analyse des signes cliniques</a:t>
            </a:r>
            <a:br>
              <a:rPr lang="fr-FR" b="1" dirty="0" smtClean="0">
                <a:solidFill>
                  <a:srgbClr val="0070C0"/>
                </a:solidFill>
              </a:rPr>
            </a:b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Cliniques des troubles psychiatriques du SA est une clinique compliquée</a:t>
            </a:r>
          </a:p>
          <a:p>
            <a:r>
              <a:rPr lang="fr-FR" dirty="0" smtClean="0"/>
              <a:t>Modification de la clinique des pathologies avec l’âge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1</a:t>
            </a:r>
            <a:r>
              <a:rPr lang="fr-FR" b="1" baseline="30000" dirty="0" smtClean="0">
                <a:solidFill>
                  <a:srgbClr val="FF0000"/>
                </a:solidFill>
              </a:rPr>
              <a:t>er</a:t>
            </a:r>
            <a:r>
              <a:rPr lang="fr-FR" b="1" dirty="0" smtClean="0">
                <a:solidFill>
                  <a:srgbClr val="FF0000"/>
                </a:solidFill>
              </a:rPr>
              <a:t> ENJEU = LE DIAGNOSTIC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498" y="2608874"/>
            <a:ext cx="5496335" cy="41104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53665" y="2685011"/>
            <a:ext cx="1612669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Somatique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60789" y="3698240"/>
            <a:ext cx="1612669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Sociofamilial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5098" y="4664094"/>
            <a:ext cx="1612669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Psychologique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660000" y="3075709"/>
            <a:ext cx="1112400" cy="8095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9817331" y="4089862"/>
            <a:ext cx="1155469" cy="5791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0" idx="2"/>
          </p:cNvCxnSpPr>
          <p:nvPr/>
        </p:nvCxnSpPr>
        <p:spPr>
          <a:xfrm>
            <a:off x="5631433" y="5038166"/>
            <a:ext cx="1226567" cy="6560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2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2- Analyse </a:t>
            </a:r>
            <a:r>
              <a:rPr lang="fr-FR" b="1" dirty="0">
                <a:solidFill>
                  <a:srgbClr val="0070C0"/>
                </a:solidFill>
              </a:rPr>
              <a:t>des signes cliniques</a:t>
            </a:r>
            <a:br>
              <a:rPr lang="fr-FR" b="1" dirty="0">
                <a:solidFill>
                  <a:srgbClr val="0070C0"/>
                </a:solidFill>
              </a:rPr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Réunion multidisciplinaire ++</a:t>
            </a:r>
          </a:p>
          <a:p>
            <a:r>
              <a:rPr lang="fr-FR" dirty="0" smtClean="0"/>
              <a:t>Utilisation du </a:t>
            </a:r>
            <a:r>
              <a:rPr lang="fr-FR" b="1" dirty="0" smtClean="0">
                <a:solidFill>
                  <a:srgbClr val="FF0000"/>
                </a:solidFill>
              </a:rPr>
              <a:t>NPI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0" y="1349102"/>
            <a:ext cx="5244680" cy="50739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613" y="2235285"/>
            <a:ext cx="5062774" cy="16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86182" y="54229"/>
            <a:ext cx="9544858" cy="1118789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3- les différentes classes thérapeutiques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260000" y="969818"/>
            <a:ext cx="10800000" cy="5150182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Surtout BZD et NL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Sur 1000 personnes traitées par NL pour troubles du comportement pendant 12 semaines :</a:t>
            </a:r>
          </a:p>
          <a:p>
            <a:pPr marL="457200" lvl="1" indent="0">
              <a:buNone/>
            </a:pPr>
            <a:r>
              <a:rPr lang="fr-FR" dirty="0" smtClean="0"/>
              <a:t>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FIL CONDUCTEUR </a:t>
            </a:r>
            <a:r>
              <a:rPr lang="fr-FR" dirty="0" smtClean="0"/>
              <a:t>: tolérance, risque apparition d’une pathologie iatrogène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72" y="2808779"/>
            <a:ext cx="8332581" cy="14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C76C-A235-4000-9398-07B2E982B58F}" type="datetime1">
              <a:rPr lang="fr-FR" smtClean="0"/>
              <a:pPr/>
              <a:t>07/02/2019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diffusion interne uniquement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76945" y="54229"/>
            <a:ext cx="9554095" cy="677291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3- les différentes classes thérapeutiques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Attention à l’approche purement symptomatique de la prescription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Ne pas traiter un trouble sans l’intégrer dans une dimension nosographique : QUEL DIAGNOSTIC ?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Pathologies psychiatriques vieillies : maintien du traitement antérieur ?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193" y="4815962"/>
            <a:ext cx="4459503" cy="11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2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pg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pg2018" id="{D2220D43-C534-4F45-BEF1-97E6723C1B1C}" vid="{9AAE642E-F921-4CCE-909D-BF00D37DD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599</Words>
  <Application>Microsoft Office PowerPoint</Application>
  <PresentationFormat>Grand écran</PresentationFormat>
  <Paragraphs>175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Arial</vt:lpstr>
      <vt:lpstr>Calibri</vt:lpstr>
      <vt:lpstr>Chpg2018</vt:lpstr>
      <vt:lpstr>De l’usage des psychotropes…</vt:lpstr>
      <vt:lpstr>De l’usage des psychotropes…</vt:lpstr>
      <vt:lpstr>De l’usage des psychotropes</vt:lpstr>
      <vt:lpstr>1-Cadre général de leur utilisation</vt:lpstr>
      <vt:lpstr>1- Cadre général de leur utilisation</vt:lpstr>
      <vt:lpstr>2- Analyse des signes cliniques </vt:lpstr>
      <vt:lpstr>2- Analyse des signes cliniques </vt:lpstr>
      <vt:lpstr>3- les différentes classes thérapeutiques</vt:lpstr>
      <vt:lpstr>3- les différentes classes thérapeutiques</vt:lpstr>
      <vt:lpstr>Les NL</vt:lpstr>
      <vt:lpstr>3- les différentes classes thérapeutiques</vt:lpstr>
      <vt:lpstr>Présentation PowerPoint</vt:lpstr>
      <vt:lpstr>Présentation PowerPoint</vt:lpstr>
      <vt:lpstr>Les contentions physiques/chimiques</vt:lpstr>
      <vt:lpstr>Les contentions physiques/chimiques</vt:lpstr>
      <vt:lpstr>CONCLUSION</vt:lpstr>
      <vt:lpstr>Présentation PowerPoint</vt:lpstr>
      <vt:lpstr>Présentation PowerPoint</vt:lpstr>
      <vt:lpstr>Présentation PowerPoint</vt:lpstr>
      <vt:lpstr>3- les différentes classes thérapeutiques</vt:lpstr>
      <vt:lpstr>Présentation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2019-02-02T15:25:24Z</dcterms:created>
  <dcterms:modified xsi:type="dcterms:W3CDTF">2019-02-07T16:44:48Z</dcterms:modified>
</cp:coreProperties>
</file>