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93" r:id="rId1"/>
  </p:sldMasterIdLst>
  <p:sldIdLst>
    <p:sldId id="256" r:id="rId2"/>
    <p:sldId id="276" r:id="rId3"/>
    <p:sldId id="273" r:id="rId4"/>
    <p:sldId id="264" r:id="rId5"/>
    <p:sldId id="263" r:id="rId6"/>
    <p:sldId id="265" r:id="rId7"/>
    <p:sldId id="266" r:id="rId8"/>
    <p:sldId id="269" r:id="rId9"/>
    <p:sldId id="270" r:id="rId10"/>
    <p:sldId id="275" r:id="rId11"/>
    <p:sldId id="272" r:id="rId12"/>
    <p:sldId id="278" r:id="rId13"/>
    <p:sldId id="279" r:id="rId14"/>
    <p:sldId id="268" r:id="rId15"/>
    <p:sldId id="274" r:id="rId16"/>
    <p:sldId id="271" r:id="rId17"/>
    <p:sldId id="259" r:id="rId18"/>
    <p:sldId id="261" r:id="rId19"/>
    <p:sldId id="262" r:id="rId20"/>
    <p:sldId id="260" r:id="rId21"/>
    <p:sldId id="267" r:id="rId2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ous-titre 2"/>
          <p:cNvSpPr>
            <a:spLocks noGrp="1"/>
          </p:cNvSpPr>
          <p:nvPr>
            <p:ph type="subTitle" idx="1"/>
          </p:nvPr>
        </p:nvSpPr>
        <p:spPr>
          <a:xfrm>
            <a:off x="1259999" y="4320000"/>
            <a:ext cx="10800000" cy="142875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cap="small" baseline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 dirty="0"/>
          </a:p>
        </p:txBody>
      </p:sp>
      <p:sp>
        <p:nvSpPr>
          <p:cNvPr id="12" name="Titre 5"/>
          <p:cNvSpPr>
            <a:spLocks noGrp="1"/>
          </p:cNvSpPr>
          <p:nvPr>
            <p:ph type="title"/>
          </p:nvPr>
        </p:nvSpPr>
        <p:spPr>
          <a:xfrm>
            <a:off x="3060000" y="1260000"/>
            <a:ext cx="7200000" cy="144000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C76C-A235-4000-9398-07B2E982B58F}" type="datetime1">
              <a:rPr lang="fr-FR" smtClean="0"/>
              <a:pPr/>
              <a:t>07/02/2019</a:t>
            </a:fld>
            <a:endParaRPr lang="fr-FR" dirty="0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Pour diffusion interne uniquement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5638346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ous-titre 2"/>
          <p:cNvSpPr>
            <a:spLocks noGrp="1"/>
          </p:cNvSpPr>
          <p:nvPr>
            <p:ph type="subTitle" idx="1"/>
          </p:nvPr>
        </p:nvSpPr>
        <p:spPr>
          <a:xfrm>
            <a:off x="1260000" y="4320000"/>
            <a:ext cx="10800000" cy="1440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cap="small" baseline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 dirty="0"/>
          </a:p>
        </p:txBody>
      </p:sp>
      <p:sp>
        <p:nvSpPr>
          <p:cNvPr id="12" name="Titre 5"/>
          <p:cNvSpPr>
            <a:spLocks noGrp="1"/>
          </p:cNvSpPr>
          <p:nvPr>
            <p:ph type="title"/>
          </p:nvPr>
        </p:nvSpPr>
        <p:spPr>
          <a:xfrm>
            <a:off x="1260000" y="2700000"/>
            <a:ext cx="10800000" cy="1440000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C76C-A235-4000-9398-07B2E982B58F}" type="datetime1">
              <a:rPr lang="fr-FR" smtClean="0"/>
              <a:pPr/>
              <a:t>07/02/2019</a:t>
            </a:fld>
            <a:endParaRPr lang="fr-FR" dirty="0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Pour diffusion interne uniquement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558729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/>
            </a:lvl1pPr>
          </a:lstStyle>
          <a:p>
            <a:fld id="{01BDC76C-A235-4000-9398-07B2E982B58F}" type="datetime1">
              <a:rPr lang="fr-FR" smtClean="0"/>
              <a:pPr/>
              <a:t>07/02/2019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fr-FR" dirty="0" smtClean="0"/>
              <a:t>Pour diffusion interne uniquement</a:t>
            </a:r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3209544" y="54229"/>
            <a:ext cx="8921496" cy="677291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12"/>
          </p:nvPr>
        </p:nvSpPr>
        <p:spPr>
          <a:xfrm>
            <a:off x="1259999" y="1080000"/>
            <a:ext cx="10800000" cy="504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83084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/>
            </a:lvl1pPr>
          </a:lstStyle>
          <a:p>
            <a:fld id="{01BDC76C-A235-4000-9398-07B2E982B58F}" type="datetime1">
              <a:rPr lang="fr-FR" smtClean="0"/>
              <a:pPr/>
              <a:t>07/02/2019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fr-FR" dirty="0" smtClean="0"/>
              <a:t>Pour diffusion interne uniquement</a:t>
            </a:r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3209544" y="54229"/>
            <a:ext cx="8921496" cy="677291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2"/>
          </p:nvPr>
        </p:nvSpPr>
        <p:spPr>
          <a:xfrm>
            <a:off x="1260000" y="1080000"/>
            <a:ext cx="10800000" cy="504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8504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/>
            </a:lvl1pPr>
          </a:lstStyle>
          <a:p>
            <a:fld id="{01BDC76C-A235-4000-9398-07B2E982B58F}" type="datetime1">
              <a:rPr lang="fr-FR" smtClean="0"/>
              <a:pPr/>
              <a:t>07/02/2019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fr-FR" dirty="0" smtClean="0"/>
              <a:t>Pour diffusion interne uniquement</a:t>
            </a:r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3209544" y="54229"/>
            <a:ext cx="8921496" cy="677291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6" name="Espace réservé pour une image  5"/>
          <p:cNvSpPr>
            <a:spLocks noGrp="1"/>
          </p:cNvSpPr>
          <p:nvPr>
            <p:ph type="pic" sz="quarter" idx="13"/>
          </p:nvPr>
        </p:nvSpPr>
        <p:spPr>
          <a:xfrm>
            <a:off x="1260000" y="1080000"/>
            <a:ext cx="10800000" cy="5040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sur l'icône pour ajouter une image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6092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 e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/>
            </a:lvl1pPr>
          </a:lstStyle>
          <a:p>
            <a:fld id="{01BDC76C-A235-4000-9398-07B2E982B58F}" type="datetime1">
              <a:rPr lang="fr-FR" smtClean="0"/>
              <a:pPr/>
              <a:t>07/02/2019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fr-FR" dirty="0" smtClean="0"/>
              <a:t>Pour diffusion interne uniquement</a:t>
            </a:r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3209544" y="54229"/>
            <a:ext cx="8921496" cy="677291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6" name="Espace réservé pour une image  5"/>
          <p:cNvSpPr>
            <a:spLocks noGrp="1"/>
          </p:cNvSpPr>
          <p:nvPr>
            <p:ph type="pic" sz="quarter" idx="13"/>
          </p:nvPr>
        </p:nvSpPr>
        <p:spPr>
          <a:xfrm>
            <a:off x="1260000" y="1080000"/>
            <a:ext cx="10800000" cy="5040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sur l'icône pour ajouter une image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9636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/>
            </a:lvl1pPr>
          </a:lstStyle>
          <a:p>
            <a:fld id="{01BDC76C-A235-4000-9398-07B2E982B58F}" type="datetime1">
              <a:rPr lang="fr-FR" smtClean="0"/>
              <a:pPr/>
              <a:t>07/02/2019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fr-FR" dirty="0" smtClean="0"/>
              <a:t>Pour diffusion interne uniquement</a:t>
            </a:r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3209544" y="54229"/>
            <a:ext cx="8921496" cy="677291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5" name="Espace réservé du graphique 4"/>
          <p:cNvSpPr>
            <a:spLocks noGrp="1"/>
          </p:cNvSpPr>
          <p:nvPr>
            <p:ph type="chart" sz="quarter" idx="14"/>
          </p:nvPr>
        </p:nvSpPr>
        <p:spPr>
          <a:xfrm>
            <a:off x="1260475" y="1079500"/>
            <a:ext cx="10800000" cy="5040313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sur l'icône pour ajouter un graphique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7575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ison de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/>
            </a:lvl1pPr>
          </a:lstStyle>
          <a:p>
            <a:fld id="{01BDC76C-A235-4000-9398-07B2E982B58F}" type="datetime1">
              <a:rPr lang="fr-FR" smtClean="0"/>
              <a:pPr/>
              <a:t>07/02/2019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fr-FR" dirty="0" smtClean="0"/>
              <a:t>Pour diffusion interne uniquement</a:t>
            </a:r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3209544" y="54229"/>
            <a:ext cx="8921496" cy="677291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D358DC16-143A-45B9-ADC4-68AFD80F70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0000" y="1080000"/>
            <a:ext cx="5310000" cy="72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83053164-393F-4B53-968D-93F529C78461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6750000" y="1080000"/>
            <a:ext cx="5310000" cy="72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0" name="Espace réservé du contenu 12">
            <a:extLst>
              <a:ext uri="{FF2B5EF4-FFF2-40B4-BE49-F238E27FC236}">
                <a16:creationId xmlns:a16="http://schemas.microsoft.com/office/drawing/2014/main" id="{B571015B-D0A6-4FA6-BE20-1FE881EC27D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60000" y="1800000"/>
            <a:ext cx="5310500" cy="432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11" name="Espace réservé du contenu 12">
            <a:extLst>
              <a:ext uri="{FF2B5EF4-FFF2-40B4-BE49-F238E27FC236}">
                <a16:creationId xmlns:a16="http://schemas.microsoft.com/office/drawing/2014/main" id="{FC7993EA-4354-4B10-803F-E987C1BFF53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50000" y="1800000"/>
            <a:ext cx="5310500" cy="432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34196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e e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/>
            </a:lvl1pPr>
          </a:lstStyle>
          <a:p>
            <a:fld id="{01BDC76C-A235-4000-9398-07B2E982B58F}" type="datetime1">
              <a:rPr lang="fr-FR" smtClean="0"/>
              <a:pPr/>
              <a:t>07/02/2019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fr-FR" dirty="0" smtClean="0"/>
              <a:t>Pour diffusion interne uniquement</a:t>
            </a:r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3209544" y="54229"/>
            <a:ext cx="8921496" cy="677291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1260000" y="1080000"/>
            <a:ext cx="5310000" cy="504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12" name="Espace réservé pour une image  11"/>
          <p:cNvSpPr>
            <a:spLocks noGrp="1"/>
          </p:cNvSpPr>
          <p:nvPr>
            <p:ph type="pic" sz="quarter" idx="16"/>
          </p:nvPr>
        </p:nvSpPr>
        <p:spPr>
          <a:xfrm>
            <a:off x="6750000" y="1079686"/>
            <a:ext cx="5310000" cy="5040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sur l'icône pour ajouter une image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98541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e et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/>
            </a:lvl1pPr>
          </a:lstStyle>
          <a:p>
            <a:fld id="{01BDC76C-A235-4000-9398-07B2E982B58F}" type="datetime1">
              <a:rPr lang="fr-FR" smtClean="0"/>
              <a:pPr/>
              <a:t>07/02/2019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fr-FR" dirty="0" smtClean="0"/>
              <a:t>Pour diffusion interne uniquement</a:t>
            </a:r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3209544" y="54229"/>
            <a:ext cx="8921496" cy="677291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1260000" y="1080000"/>
            <a:ext cx="5310000" cy="504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graphique 5"/>
          <p:cNvSpPr>
            <a:spLocks noGrp="1"/>
          </p:cNvSpPr>
          <p:nvPr>
            <p:ph type="chart" sz="quarter" idx="16"/>
          </p:nvPr>
        </p:nvSpPr>
        <p:spPr>
          <a:xfrm>
            <a:off x="6750000" y="1079500"/>
            <a:ext cx="5310000" cy="5040313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sur l'icône pour ajouter un graphique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57033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necteur droit 14"/>
          <p:cNvCxnSpPr/>
          <p:nvPr/>
        </p:nvCxnSpPr>
        <p:spPr>
          <a:xfrm flipH="1">
            <a:off x="1057276" y="899160"/>
            <a:ext cx="1904" cy="507301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ce réservé de la date 2"/>
          <p:cNvSpPr>
            <a:spLocks noGrp="1"/>
          </p:cNvSpPr>
          <p:nvPr>
            <p:ph type="dt" sz="half" idx="2"/>
          </p:nvPr>
        </p:nvSpPr>
        <p:spPr>
          <a:xfrm>
            <a:off x="9383253" y="6423025"/>
            <a:ext cx="2743200" cy="365125"/>
          </a:xfrm>
          <a:prstGeom prst="rect">
            <a:avLst/>
          </a:prstGeom>
        </p:spPr>
        <p:txBody>
          <a:bodyPr anchor="b"/>
          <a:lstStyle>
            <a:lvl1pPr algn="r">
              <a:defRPr sz="1100" b="0">
                <a:latin typeface="+mj-lt"/>
              </a:defRPr>
            </a:lvl1pPr>
          </a:lstStyle>
          <a:p>
            <a:fld id="{01BDC76C-A235-4000-9398-07B2E982B58F}" type="datetime1">
              <a:rPr lang="fr-FR" smtClean="0"/>
              <a:pPr/>
              <a:t>07/02/2019</a:t>
            </a:fld>
            <a:endParaRPr lang="fr-FR" dirty="0"/>
          </a:p>
        </p:txBody>
      </p:sp>
      <p:sp>
        <p:nvSpPr>
          <p:cNvPr id="19" name="Espace réservé du pied de page 3"/>
          <p:cNvSpPr>
            <a:spLocks noGrp="1"/>
          </p:cNvSpPr>
          <p:nvPr>
            <p:ph type="ftr" sz="quarter" idx="3"/>
          </p:nvPr>
        </p:nvSpPr>
        <p:spPr>
          <a:xfrm>
            <a:off x="66670" y="6423025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sz="1100" b="0">
                <a:latin typeface="+mj-lt"/>
              </a:defRPr>
            </a:lvl1pPr>
          </a:lstStyle>
          <a:p>
            <a:r>
              <a:rPr lang="fr-FR" smtClean="0"/>
              <a:t>Pour diffusion interne uniquement</a:t>
            </a:r>
            <a:endParaRPr lang="fr-FR" dirty="0"/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" y="54000"/>
            <a:ext cx="2700000" cy="636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553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</p:sldLayoutIdLst>
  <p:timing>
    <p:tnLst>
      <p:par>
        <p:cTn id="1" dur="indefinite" restart="never" nodeType="tmRoot"/>
      </p:par>
    </p:tnLst>
  </p:timing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0070C0"/>
                </a:solidFill>
              </a:rPr>
              <a:t>Sandrine </a:t>
            </a:r>
            <a:r>
              <a:rPr lang="fr-FR" b="1" dirty="0" err="1" smtClean="0">
                <a:solidFill>
                  <a:srgbClr val="0070C0"/>
                </a:solidFill>
              </a:rPr>
              <a:t>Louchart</a:t>
            </a:r>
            <a:r>
              <a:rPr lang="fr-FR" b="1" dirty="0" smtClean="0">
                <a:solidFill>
                  <a:srgbClr val="0070C0"/>
                </a:solidFill>
              </a:rPr>
              <a:t> de la Chapelle</a:t>
            </a:r>
          </a:p>
          <a:p>
            <a:r>
              <a:rPr lang="fr-FR" b="1" dirty="0" smtClean="0">
                <a:solidFill>
                  <a:srgbClr val="0070C0"/>
                </a:solidFill>
              </a:rPr>
              <a:t>SOIREE IGAM 7 février 2019</a:t>
            </a: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0070C0"/>
                </a:solidFill>
              </a:rPr>
              <a:t>De l’usage des psychotropes…</a:t>
            </a: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C76C-A235-4000-9398-07B2E982B58F}" type="datetime1">
              <a:rPr lang="fr-FR" smtClean="0"/>
              <a:pPr/>
              <a:t>07/02/2019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Pour diffusion interne uniquement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1980" y="3077014"/>
            <a:ext cx="4014905" cy="2671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274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C76C-A235-4000-9398-07B2E982B58F}" type="datetime1">
              <a:rPr lang="fr-FR" smtClean="0"/>
              <a:pPr/>
              <a:t>07/02/2019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Pour diffusion interne uniquement</a:t>
            </a:r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solidFill>
                  <a:srgbClr val="0070C0"/>
                </a:solidFill>
              </a:rPr>
              <a:t>Les NL</a:t>
            </a:r>
            <a:endParaRPr lang="fr-FR" b="1" dirty="0">
              <a:solidFill>
                <a:srgbClr val="0070C0"/>
              </a:solidFill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4070" y="2576090"/>
            <a:ext cx="4411858" cy="3516146"/>
          </a:xfrm>
          <a:prstGeom prst="rect">
            <a:avLst/>
          </a:prstGeom>
          <a:ln w="57150">
            <a:solidFill>
              <a:srgbClr val="002060"/>
            </a:solidFill>
          </a:ln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1709" y="3513936"/>
            <a:ext cx="5050291" cy="3192165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8880" y="891497"/>
            <a:ext cx="5183695" cy="1524616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175712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C76C-A235-4000-9398-07B2E982B58F}" type="datetime1">
              <a:rPr lang="fr-FR" smtClean="0"/>
              <a:pPr/>
              <a:t>07/02/2019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Pour diffusion interne uniquement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2"/>
          </p:nvPr>
        </p:nvSpPr>
        <p:spPr>
          <a:xfrm>
            <a:off x="849745" y="1080000"/>
            <a:ext cx="11210255" cy="5040000"/>
          </a:xfrm>
        </p:spPr>
        <p:txBody>
          <a:bodyPr/>
          <a:lstStyle/>
          <a:p>
            <a:r>
              <a:rPr lang="fr-FR" b="1" dirty="0">
                <a:solidFill>
                  <a:srgbClr val="FF0000"/>
                </a:solidFill>
              </a:rPr>
              <a:t>Définir </a:t>
            </a:r>
            <a:r>
              <a:rPr lang="fr-FR" b="1" dirty="0" smtClean="0">
                <a:solidFill>
                  <a:srgbClr val="FF0000"/>
                </a:solidFill>
              </a:rPr>
              <a:t>un traitement inadéquat</a:t>
            </a:r>
            <a:r>
              <a:rPr lang="fr-FR" dirty="0">
                <a:solidFill>
                  <a:srgbClr val="FF0000"/>
                </a:solidFill>
              </a:rPr>
              <a:t>:</a:t>
            </a:r>
          </a:p>
          <a:p>
            <a:pPr lvl="1"/>
            <a:r>
              <a:rPr lang="fr-FR" dirty="0"/>
              <a:t>Dose excessive</a:t>
            </a:r>
          </a:p>
          <a:p>
            <a:pPr lvl="1"/>
            <a:r>
              <a:rPr lang="fr-FR" dirty="0"/>
              <a:t>Durée d’administration excessive</a:t>
            </a:r>
          </a:p>
          <a:p>
            <a:pPr lvl="1"/>
            <a:r>
              <a:rPr lang="fr-FR" dirty="0"/>
              <a:t>Sans monitoring adapté</a:t>
            </a:r>
          </a:p>
          <a:p>
            <a:pPr lvl="1"/>
            <a:r>
              <a:rPr lang="fr-FR" dirty="0"/>
              <a:t>Sans indications justifiées</a:t>
            </a:r>
          </a:p>
          <a:p>
            <a:pPr lvl="1"/>
            <a:r>
              <a:rPr lang="fr-FR" dirty="0"/>
              <a:t>Sans tenir compte des </a:t>
            </a:r>
            <a:r>
              <a:rPr lang="fr-FR" dirty="0" smtClean="0"/>
              <a:t>EI</a:t>
            </a:r>
          </a:p>
          <a:p>
            <a:pPr lvl="1"/>
            <a:endParaRPr lang="fr-FR" dirty="0"/>
          </a:p>
          <a:p>
            <a:r>
              <a:rPr lang="fr-FR" b="1" dirty="0" smtClean="0">
                <a:solidFill>
                  <a:srgbClr val="FF0000"/>
                </a:solidFill>
              </a:rPr>
              <a:t>Définir un traitement adéquat et personnalisé </a:t>
            </a:r>
            <a:r>
              <a:rPr lang="fr-FR" dirty="0" smtClean="0"/>
              <a:t>: </a:t>
            </a:r>
          </a:p>
          <a:p>
            <a:pPr lvl="1"/>
            <a:r>
              <a:rPr lang="fr-FR" dirty="0" smtClean="0"/>
              <a:t>Ne pas débuter un traitement sans un diagnostic documenté</a:t>
            </a:r>
          </a:p>
          <a:p>
            <a:pPr lvl="1"/>
            <a:r>
              <a:rPr lang="fr-FR" dirty="0" smtClean="0"/>
              <a:t>Toujours prescrire une durée et une période de diminution des doses</a:t>
            </a:r>
          </a:p>
          <a:p>
            <a:pPr lvl="1"/>
            <a:r>
              <a:rPr lang="fr-FR" dirty="0" smtClean="0"/>
              <a:t>Programmer l’arrêt si possible</a:t>
            </a:r>
          </a:p>
          <a:p>
            <a:pPr lvl="1"/>
            <a:r>
              <a:rPr lang="fr-FR" b="1" dirty="0" smtClean="0">
                <a:solidFill>
                  <a:schemeClr val="accent6"/>
                </a:solidFill>
              </a:rPr>
              <a:t>Thérapies non médicamenteuses et projet de soins (QS)</a:t>
            </a:r>
            <a:endParaRPr lang="fr-FR" b="1" dirty="0">
              <a:solidFill>
                <a:schemeClr val="accent6"/>
              </a:solidFill>
            </a:endParaRPr>
          </a:p>
          <a:p>
            <a:pPr lvl="1"/>
            <a:endParaRPr lang="fr-FR" dirty="0"/>
          </a:p>
          <a:p>
            <a:endParaRPr lang="fr-FR" dirty="0"/>
          </a:p>
        </p:txBody>
      </p:sp>
      <p:sp>
        <p:nvSpPr>
          <p:cNvPr id="6" name="Titre 3"/>
          <p:cNvSpPr>
            <a:spLocks noGrp="1"/>
          </p:cNvSpPr>
          <p:nvPr>
            <p:ph type="title"/>
          </p:nvPr>
        </p:nvSpPr>
        <p:spPr>
          <a:xfrm>
            <a:off x="2604655" y="54229"/>
            <a:ext cx="9526385" cy="677291"/>
          </a:xfrm>
        </p:spPr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3- les différentes classes thérapeutiques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9264" y="1573418"/>
            <a:ext cx="1573427" cy="1733199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9264" y="4077150"/>
            <a:ext cx="1570736" cy="1823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9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C76C-A235-4000-9398-07B2E982B58F}" type="datetime1">
              <a:rPr lang="fr-FR" smtClean="0"/>
              <a:pPr/>
              <a:t>07/02/2019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Pour diffusion interne uniquement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6634" y="591630"/>
            <a:ext cx="6680363" cy="206257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7228" y="3050902"/>
            <a:ext cx="8896869" cy="225566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934036" y="4387273"/>
            <a:ext cx="831273" cy="69272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4398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C76C-A235-4000-9398-07B2E982B58F}" type="datetime1">
              <a:rPr lang="fr-FR" smtClean="0"/>
              <a:pPr/>
              <a:t>07/02/2019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Pour diffusion interne uniquement</a:t>
            </a:r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7609" y="4398631"/>
            <a:ext cx="6571859" cy="2073097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5578" y="1636572"/>
            <a:ext cx="6071784" cy="274431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0361" y="54229"/>
            <a:ext cx="5943812" cy="1455627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55366" y="54229"/>
            <a:ext cx="1505559" cy="1962943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791200" y="1173018"/>
            <a:ext cx="1681018" cy="249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rgbClr val="0070C0"/>
                </a:solidFill>
              </a:rPr>
              <a:t>NPG, 2014</a:t>
            </a:r>
            <a:endParaRPr lang="fr-FR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92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C76C-A235-4000-9398-07B2E982B58F}" type="datetime1">
              <a:rPr lang="fr-FR" smtClean="0"/>
              <a:pPr/>
              <a:t>07/02/2019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Pour diffusion interne uniquement</a:t>
            </a:r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solidFill>
                  <a:srgbClr val="0070C0"/>
                </a:solidFill>
              </a:rPr>
              <a:t>Les contentions physiques/chimiques</a:t>
            </a:r>
            <a:endParaRPr lang="fr-FR" b="1" dirty="0">
              <a:solidFill>
                <a:srgbClr val="0070C0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546" y="969818"/>
            <a:ext cx="7099665" cy="180984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293091" y="2881744"/>
            <a:ext cx="3330918" cy="3117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>
                <a:solidFill>
                  <a:schemeClr val="tx1"/>
                </a:solidFill>
              </a:rPr>
              <a:t>J Am </a:t>
            </a:r>
            <a:r>
              <a:rPr lang="de-DE" dirty="0" err="1">
                <a:solidFill>
                  <a:schemeClr val="tx1"/>
                </a:solidFill>
              </a:rPr>
              <a:t>Geriatr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 smtClean="0">
                <a:solidFill>
                  <a:schemeClr val="tx1"/>
                </a:solidFill>
              </a:rPr>
              <a:t>Soc</a:t>
            </a:r>
            <a:r>
              <a:rPr lang="de-DE" dirty="0" smtClean="0">
                <a:solidFill>
                  <a:schemeClr val="tx1"/>
                </a:solidFill>
              </a:rPr>
              <a:t> 2014</a:t>
            </a:r>
            <a:endParaRPr lang="de-DE" dirty="0">
              <a:solidFill>
                <a:schemeClr val="tx1"/>
              </a:solidFill>
            </a:endParaRPr>
          </a:p>
          <a:p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93091" y="3295532"/>
            <a:ext cx="7056582" cy="17387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fr-FR" dirty="0" smtClean="0">
                <a:solidFill>
                  <a:schemeClr val="tx1"/>
                </a:solidFill>
              </a:rPr>
              <a:t>809 645 résidents entre 1999 et 2008</a:t>
            </a:r>
          </a:p>
          <a:p>
            <a:pPr marL="285750" indent="-285750">
              <a:buFontTx/>
              <a:buChar char="-"/>
            </a:pPr>
            <a:r>
              <a:rPr lang="fr-FR" dirty="0" smtClean="0">
                <a:solidFill>
                  <a:schemeClr val="tx1"/>
                </a:solidFill>
              </a:rPr>
              <a:t>Etude de la contention physique et de l’utilisation des psychotropes</a:t>
            </a:r>
          </a:p>
          <a:p>
            <a:pPr marL="285750" indent="-285750">
              <a:buFontTx/>
              <a:buChar char="-"/>
            </a:pPr>
            <a:r>
              <a:rPr lang="fr-FR" b="1" dirty="0" smtClean="0">
                <a:solidFill>
                  <a:schemeClr val="tx1"/>
                </a:solidFill>
              </a:rPr>
              <a:t>36 % </a:t>
            </a:r>
            <a:r>
              <a:rPr lang="fr-FR" dirty="0" smtClean="0">
                <a:solidFill>
                  <a:schemeClr val="tx1"/>
                </a:solidFill>
              </a:rPr>
              <a:t>de prescription de psychotropes reliée à une baisse des contentions physiques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7739" y="5284719"/>
            <a:ext cx="4730993" cy="1320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79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C76C-A235-4000-9398-07B2E982B58F}" type="datetime1">
              <a:rPr lang="fr-FR" smtClean="0"/>
              <a:pPr/>
              <a:t>07/02/2019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Pour diffusion interne uniquement</a:t>
            </a:r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>
                <a:solidFill>
                  <a:srgbClr val="0070C0"/>
                </a:solidFill>
              </a:rPr>
              <a:t>Les </a:t>
            </a:r>
            <a:r>
              <a:rPr lang="fr-FR" b="1" dirty="0" smtClean="0">
                <a:solidFill>
                  <a:srgbClr val="0070C0"/>
                </a:solidFill>
              </a:rPr>
              <a:t>contentions physiques/chimiques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327" y="1006765"/>
            <a:ext cx="5591911" cy="184021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558472" y="3122222"/>
            <a:ext cx="7056582" cy="17387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fr-FR" dirty="0" smtClean="0">
                <a:solidFill>
                  <a:schemeClr val="tx1"/>
                </a:solidFill>
              </a:rPr>
              <a:t>532 résidents étude sur 6 mois</a:t>
            </a:r>
          </a:p>
          <a:p>
            <a:pPr marL="285750" indent="-285750">
              <a:buFontTx/>
              <a:buChar char="-"/>
            </a:pPr>
            <a:r>
              <a:rPr lang="fr-FR" dirty="0" smtClean="0">
                <a:solidFill>
                  <a:schemeClr val="tx1"/>
                </a:solidFill>
              </a:rPr>
              <a:t>Etude de la contention physique et de l’utilisation des psychotropes</a:t>
            </a:r>
          </a:p>
          <a:p>
            <a:pPr marL="285750" indent="-285750">
              <a:buFontTx/>
              <a:buChar char="-"/>
            </a:pPr>
            <a:r>
              <a:rPr lang="fr-FR" dirty="0" smtClean="0">
                <a:solidFill>
                  <a:schemeClr val="tx1"/>
                </a:solidFill>
              </a:rPr>
              <a:t>Contention physique :</a:t>
            </a:r>
          </a:p>
          <a:p>
            <a:pPr marL="742950" lvl="1" indent="-285750">
              <a:buFontTx/>
              <a:buChar char="-"/>
            </a:pPr>
            <a:r>
              <a:rPr lang="fr-FR" dirty="0" smtClean="0">
                <a:solidFill>
                  <a:schemeClr val="tx1"/>
                </a:solidFill>
              </a:rPr>
              <a:t>+ de déclin fonctionnel et cognitif /contention chimique</a:t>
            </a:r>
            <a:endParaRPr lang="fr-FR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fr-FR" dirty="0" smtClean="0">
                <a:solidFill>
                  <a:schemeClr val="tx1"/>
                </a:solidFill>
              </a:rPr>
              <a:t>Risques encore plus importants si « double »contention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5818" y="1006765"/>
            <a:ext cx="1200635" cy="141027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2327" y="2745534"/>
            <a:ext cx="2347909" cy="266808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2327" y="5237679"/>
            <a:ext cx="6136580" cy="895712"/>
          </a:xfrm>
          <a:prstGeom prst="rect">
            <a:avLst/>
          </a:prstGeom>
        </p:spPr>
      </p:pic>
      <p:sp>
        <p:nvSpPr>
          <p:cNvPr id="12" name="Flèche droite 11"/>
          <p:cNvSpPr/>
          <p:nvPr/>
        </p:nvSpPr>
        <p:spPr>
          <a:xfrm>
            <a:off x="7740073" y="5504873"/>
            <a:ext cx="655782" cy="452582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125527" y="5403273"/>
            <a:ext cx="2789381" cy="7301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- 15% </a:t>
            </a:r>
            <a:r>
              <a:rPr lang="fr-FR" dirty="0" smtClean="0">
                <a:solidFill>
                  <a:schemeClr val="tx1"/>
                </a:solidFill>
              </a:rPr>
              <a:t>prescriptions des antipsychotiques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41942" y="6124256"/>
            <a:ext cx="3535204" cy="26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67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C76C-A235-4000-9398-07B2E982B58F}" type="datetime1">
              <a:rPr lang="fr-FR" smtClean="0"/>
              <a:pPr/>
              <a:t>07/02/2019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Pour diffusion interne uniquement</a:t>
            </a:r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solidFill>
                  <a:srgbClr val="0070C0"/>
                </a:solidFill>
              </a:rPr>
              <a:t>CONCLUSION</a:t>
            </a: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2"/>
          </p:nvPr>
        </p:nvSpPr>
        <p:spPr>
          <a:xfrm>
            <a:off x="1260000" y="812800"/>
            <a:ext cx="10800000" cy="5307200"/>
          </a:xfrm>
        </p:spPr>
        <p:txBody>
          <a:bodyPr/>
          <a:lstStyle/>
          <a:p>
            <a:r>
              <a:rPr lang="fr-FR" dirty="0" smtClean="0"/>
              <a:t>Analyse du cadre - Plus </a:t>
            </a:r>
            <a:r>
              <a:rPr lang="fr-FR" dirty="0" smtClean="0"/>
              <a:t>d’analyse clinique</a:t>
            </a:r>
          </a:p>
          <a:p>
            <a:endParaRPr lang="fr-FR" dirty="0" smtClean="0"/>
          </a:p>
          <a:p>
            <a:r>
              <a:rPr lang="fr-FR" dirty="0" smtClean="0"/>
              <a:t>Moins de position idéologique</a:t>
            </a:r>
          </a:p>
          <a:p>
            <a:endParaRPr lang="fr-FR" dirty="0" smtClean="0"/>
          </a:p>
          <a:p>
            <a:r>
              <a:rPr lang="fr-FR" dirty="0" smtClean="0"/>
              <a:t>Evaluation du rapport Bénéfice /Risque en réunion pluridisciplinaire</a:t>
            </a:r>
          </a:p>
          <a:p>
            <a:endParaRPr lang="fr-FR" dirty="0" smtClean="0"/>
          </a:p>
          <a:p>
            <a:r>
              <a:rPr lang="fr-FR" dirty="0" smtClean="0"/>
              <a:t>Formation du personnel soignant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9748" y="3725492"/>
            <a:ext cx="5147009" cy="288009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2337" y="4764613"/>
            <a:ext cx="3275066" cy="184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10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C76C-A235-4000-9398-07B2E982B58F}" type="datetime1">
              <a:rPr lang="fr-FR" smtClean="0"/>
              <a:pPr/>
              <a:t>07/02/2019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Pour diffusion interne uniquement</a:t>
            </a:r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8472" y="2318328"/>
            <a:ext cx="9093667" cy="3225966"/>
          </a:xfrm>
          <a:prstGeom prst="rect">
            <a:avLst/>
          </a:prstGeom>
        </p:spPr>
      </p:pic>
      <p:sp>
        <p:nvSpPr>
          <p:cNvPr id="5" name="Espace réservé du texte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1403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C76C-A235-4000-9398-07B2E982B58F}" type="datetime1">
              <a:rPr lang="fr-FR" smtClean="0"/>
              <a:pPr/>
              <a:t>07/02/2019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Pour diffusion interne uniquement</a:t>
            </a:r>
            <a:endParaRPr lang="fr-FR" dirty="0"/>
          </a:p>
        </p:txBody>
      </p:sp>
      <p:sp>
        <p:nvSpPr>
          <p:cNvPr id="12" name="Titr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4" name="Espace réservé pour une image  13"/>
          <p:cNvSpPr>
            <a:spLocks noGrp="1"/>
          </p:cNvSpPr>
          <p:nvPr>
            <p:ph type="pic" sz="quarter" idx="16"/>
          </p:nvPr>
        </p:nvSpPr>
        <p:spPr>
          <a:xfrm>
            <a:off x="6728253" y="1149792"/>
            <a:ext cx="5310000" cy="5040000"/>
          </a:xfrm>
        </p:spPr>
      </p:sp>
      <p:sp>
        <p:nvSpPr>
          <p:cNvPr id="5" name="Espace réservé du texte 4"/>
          <p:cNvSpPr>
            <a:spLocks noGrp="1"/>
          </p:cNvSpPr>
          <p:nvPr>
            <p:ph type="body" sz="quarter" idx="4294967295"/>
          </p:nvPr>
        </p:nvSpPr>
        <p:spPr>
          <a:xfrm>
            <a:off x="1161329" y="1057116"/>
            <a:ext cx="10799762" cy="5040313"/>
          </a:xfrm>
          <a:prstGeom prst="rect">
            <a:avLst/>
          </a:prstGeom>
        </p:spPr>
        <p:txBody>
          <a:bodyPr/>
          <a:lstStyle/>
          <a:p>
            <a:r>
              <a:rPr lang="fr-FR" dirty="0" smtClean="0"/>
              <a:t>Effets neurologiques :</a:t>
            </a:r>
          </a:p>
          <a:p>
            <a:pPr lvl="1"/>
            <a:r>
              <a:rPr lang="fr-FR" dirty="0" smtClean="0"/>
              <a:t>Syndrome extrapyramidal</a:t>
            </a:r>
          </a:p>
          <a:p>
            <a:pPr lvl="1"/>
            <a:r>
              <a:rPr lang="fr-FR" dirty="0" smtClean="0"/>
              <a:t>Dyskinésies aigues et tardives</a:t>
            </a:r>
          </a:p>
          <a:p>
            <a:pPr lvl="1"/>
            <a:endParaRPr lang="fr-FR" dirty="0"/>
          </a:p>
          <a:p>
            <a:r>
              <a:rPr lang="fr-FR" dirty="0" smtClean="0"/>
              <a:t>Effets non psychiatriques :</a:t>
            </a:r>
          </a:p>
          <a:p>
            <a:pPr lvl="1"/>
            <a:r>
              <a:rPr lang="fr-FR" dirty="0" smtClean="0"/>
              <a:t>Neurovégétatifs</a:t>
            </a:r>
          </a:p>
          <a:p>
            <a:pPr lvl="1"/>
            <a:r>
              <a:rPr lang="fr-FR" dirty="0" smtClean="0"/>
              <a:t>Cardiaques</a:t>
            </a:r>
          </a:p>
          <a:p>
            <a:pPr lvl="1"/>
            <a:r>
              <a:rPr lang="fr-FR" dirty="0" smtClean="0"/>
              <a:t>Hématologiques</a:t>
            </a:r>
          </a:p>
          <a:p>
            <a:pPr lvl="1"/>
            <a:r>
              <a:rPr lang="fr-FR" dirty="0" smtClean="0"/>
              <a:t>Digestifs</a:t>
            </a:r>
          </a:p>
          <a:p>
            <a:pPr lvl="1"/>
            <a:r>
              <a:rPr lang="fr-FR" dirty="0" smtClean="0"/>
              <a:t>Endocriniens</a:t>
            </a:r>
          </a:p>
          <a:p>
            <a:pPr lvl="1"/>
            <a:r>
              <a:rPr lang="fr-FR" dirty="0" smtClean="0"/>
              <a:t>Dermatologiques</a:t>
            </a:r>
          </a:p>
          <a:p>
            <a:pPr lvl="1"/>
            <a:r>
              <a:rPr lang="fr-FR" dirty="0" smtClean="0"/>
              <a:t>Syndrome malin</a:t>
            </a:r>
          </a:p>
          <a:p>
            <a:pPr marL="457200" lvl="1" indent="0">
              <a:buNone/>
            </a:pPr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8253" y="2123487"/>
            <a:ext cx="4381725" cy="3092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9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C76C-A235-4000-9398-07B2E982B58F}" type="datetime1">
              <a:rPr lang="fr-FR" smtClean="0"/>
              <a:pPr/>
              <a:t>07/02/2019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Pour diffusion interne uniquement</a:t>
            </a:r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 smtClean="0"/>
              <a:t>Effets latéraux psychiatriques</a:t>
            </a:r>
          </a:p>
          <a:p>
            <a:pPr lvl="1"/>
            <a:r>
              <a:rPr lang="fr-FR" dirty="0" smtClean="0"/>
              <a:t>Indifférence</a:t>
            </a:r>
          </a:p>
          <a:p>
            <a:pPr lvl="1"/>
            <a:r>
              <a:rPr lang="fr-FR" dirty="0" smtClean="0"/>
              <a:t>Somnolence</a:t>
            </a:r>
          </a:p>
          <a:p>
            <a:pPr lvl="1"/>
            <a:r>
              <a:rPr lang="fr-FR" dirty="0" smtClean="0"/>
              <a:t>Réactivation anxieuse</a:t>
            </a:r>
          </a:p>
          <a:p>
            <a:pPr lvl="1"/>
            <a:r>
              <a:rPr lang="fr-FR" dirty="0" smtClean="0"/>
              <a:t>Troubles cognitifs</a:t>
            </a:r>
          </a:p>
          <a:p>
            <a:pPr lvl="1"/>
            <a:r>
              <a:rPr lang="fr-FR" dirty="0" smtClean="0"/>
              <a:t>Dépression </a:t>
            </a:r>
          </a:p>
          <a:p>
            <a:pPr lvl="1"/>
            <a:r>
              <a:rPr lang="fr-FR" dirty="0" smtClean="0"/>
              <a:t>Effets psychodysleptiques</a:t>
            </a:r>
            <a:endParaRPr lang="fr-FR" dirty="0"/>
          </a:p>
        </p:txBody>
      </p:sp>
      <p:pic>
        <p:nvPicPr>
          <p:cNvPr id="7" name="Espace réservé pour une image  6"/>
          <p:cNvPicPr>
            <a:picLocks noGrp="1" noChangeAspect="1"/>
          </p:cNvPicPr>
          <p:nvPr>
            <p:ph type="pic" sz="quarter" idx="16"/>
          </p:nvPr>
        </p:nvPicPr>
        <p:blipFill>
          <a:blip r:embed="rId2"/>
          <a:srcRect l="12821" r="12821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26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C76C-A235-4000-9398-07B2E982B58F}" type="datetime1">
              <a:rPr lang="fr-FR" smtClean="0"/>
              <a:pPr/>
              <a:t>07/02/2019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Pour diffusion interne uniquement</a:t>
            </a:r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De l’usage des psychotropes…</a:t>
            </a: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2498593" y="2108691"/>
            <a:ext cx="7947734" cy="2232401"/>
          </a:xfrm>
          <a:prstGeom prst="rect">
            <a:avLst/>
          </a:prstGeom>
          <a:noFill/>
          <a:ln w="762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fr-FR" b="1" dirty="0" smtClean="0">
                <a:solidFill>
                  <a:srgbClr val="FF0000"/>
                </a:solidFill>
              </a:rPr>
              <a:t>Sur-prescription </a:t>
            </a:r>
            <a:r>
              <a:rPr lang="fr-FR" dirty="0" smtClean="0">
                <a:solidFill>
                  <a:schemeClr val="tx1"/>
                </a:solidFill>
              </a:rPr>
              <a:t>et consommation prolongée des BZD dans les troubles du sommeil et de l’anxiété</a:t>
            </a:r>
          </a:p>
          <a:p>
            <a:pPr marL="285750" indent="-285750">
              <a:buFontTx/>
              <a:buChar char="-"/>
            </a:pPr>
            <a:r>
              <a:rPr lang="fr-FR" b="1" dirty="0" smtClean="0">
                <a:solidFill>
                  <a:srgbClr val="FF0000"/>
                </a:solidFill>
              </a:rPr>
              <a:t>Sur-prescription</a:t>
            </a:r>
            <a:r>
              <a:rPr lang="fr-FR" b="1" dirty="0" smtClean="0">
                <a:solidFill>
                  <a:schemeClr val="tx1"/>
                </a:solidFill>
              </a:rPr>
              <a:t> </a:t>
            </a:r>
            <a:r>
              <a:rPr lang="fr-FR" dirty="0" smtClean="0">
                <a:solidFill>
                  <a:schemeClr val="tx1"/>
                </a:solidFill>
              </a:rPr>
              <a:t>de neuroleptiques dans les troubles du comportement productifs</a:t>
            </a:r>
          </a:p>
          <a:p>
            <a:pPr marL="285750" indent="-285750">
              <a:buFontTx/>
              <a:buChar char="-"/>
            </a:pPr>
            <a:r>
              <a:rPr lang="fr-FR" b="1" dirty="0" smtClean="0">
                <a:solidFill>
                  <a:srgbClr val="00B050"/>
                </a:solidFill>
              </a:rPr>
              <a:t>Sous-prescription</a:t>
            </a:r>
            <a:r>
              <a:rPr lang="fr-FR" dirty="0" smtClean="0">
                <a:solidFill>
                  <a:schemeClr val="tx1"/>
                </a:solidFill>
              </a:rPr>
              <a:t> d’ATD chez la PA réellement dépressive </a:t>
            </a:r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22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C76C-A235-4000-9398-07B2E982B58F}" type="datetime1">
              <a:rPr lang="fr-FR" smtClean="0"/>
              <a:pPr/>
              <a:t>07/02/2019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Pour diffusion interne uniquement</a:t>
            </a:r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2604655" y="54229"/>
            <a:ext cx="9526385" cy="677291"/>
          </a:xfrm>
        </p:spPr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3- les différentes classes thérapeutiques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2946" y="2152073"/>
            <a:ext cx="4400776" cy="2667137"/>
          </a:xfrm>
          <a:prstGeom prst="rect">
            <a:avLst/>
          </a:prstGeom>
        </p:spPr>
      </p:pic>
      <p:sp>
        <p:nvSpPr>
          <p:cNvPr id="5" name="Espace réservé du texte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/>
            <a:endParaRPr lang="fr-FR" dirty="0"/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5847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C76C-A235-4000-9398-07B2E982B58F}" type="datetime1">
              <a:rPr lang="fr-FR" smtClean="0"/>
              <a:pPr/>
              <a:t>07/02/2019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Pour diffusion interne uniquement</a:t>
            </a:r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sz="quarter" idx="12"/>
          </p:nvPr>
        </p:nvPicPr>
        <p:blipFill>
          <a:blip r:embed="rId2"/>
          <a:stretch>
            <a:fillRect/>
          </a:stretch>
        </p:blipFill>
        <p:spPr>
          <a:xfrm>
            <a:off x="4028146" y="2802690"/>
            <a:ext cx="5264421" cy="1593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59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C76C-A235-4000-9398-07B2E982B58F}" type="datetime1">
              <a:rPr lang="fr-FR" smtClean="0"/>
              <a:pPr/>
              <a:t>07/02/2019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Pour diffusion interne uniquement</a:t>
            </a:r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solidFill>
                  <a:srgbClr val="0070C0"/>
                </a:solidFill>
              </a:rPr>
              <a:t>De l’usage des psychotropes</a:t>
            </a: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 smtClean="0"/>
              <a:t>Contention physique /</a:t>
            </a:r>
            <a:r>
              <a:rPr lang="fr-FR" b="1" dirty="0" smtClean="0">
                <a:solidFill>
                  <a:srgbClr val="FF0000"/>
                </a:solidFill>
              </a:rPr>
              <a:t>Contention chimique</a:t>
            </a:r>
          </a:p>
          <a:p>
            <a:endParaRPr lang="fr-FR" dirty="0" smtClean="0"/>
          </a:p>
          <a:p>
            <a:r>
              <a:rPr lang="fr-FR" dirty="0" smtClean="0"/>
              <a:t>Comportements dangereux</a:t>
            </a:r>
          </a:p>
          <a:p>
            <a:pPr lvl="1"/>
            <a:r>
              <a:rPr lang="fr-FR" dirty="0" smtClean="0"/>
              <a:t>Pour le patients ?</a:t>
            </a:r>
          </a:p>
          <a:p>
            <a:pPr lvl="1"/>
            <a:r>
              <a:rPr lang="fr-FR" dirty="0" smtClean="0"/>
              <a:t>Pour autrui ?</a:t>
            </a:r>
          </a:p>
          <a:p>
            <a:pPr lvl="1"/>
            <a:endParaRPr lang="fr-FR" dirty="0" smtClean="0"/>
          </a:p>
          <a:p>
            <a:r>
              <a:rPr lang="fr-FR" b="1" dirty="0" smtClean="0"/>
              <a:t>Administration substances psychoactives</a:t>
            </a:r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Restriction de l’autonomie de la personne</a:t>
            </a:r>
            <a:endParaRPr lang="fr-FR" dirty="0"/>
          </a:p>
        </p:txBody>
      </p:sp>
      <p:sp>
        <p:nvSpPr>
          <p:cNvPr id="8" name="Flèche vers le bas 7"/>
          <p:cNvSpPr/>
          <p:nvPr/>
        </p:nvSpPr>
        <p:spPr>
          <a:xfrm>
            <a:off x="3685309" y="4394200"/>
            <a:ext cx="683491" cy="68349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6" name="Flèche droite 5"/>
          <p:cNvSpPr/>
          <p:nvPr/>
        </p:nvSpPr>
        <p:spPr>
          <a:xfrm>
            <a:off x="8294255" y="3803073"/>
            <a:ext cx="628072" cy="59112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9196727" y="3600000"/>
            <a:ext cx="2863273" cy="819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>
                <a:solidFill>
                  <a:schemeClr val="tx1"/>
                </a:solidFill>
              </a:rPr>
              <a:t>Effets indésirables</a:t>
            </a:r>
            <a:endParaRPr lang="fr-FR" sz="2800" dirty="0">
              <a:solidFill>
                <a:schemeClr val="tx1"/>
              </a:solidFill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0739" y="4847249"/>
            <a:ext cx="1751975" cy="155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28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C76C-A235-4000-9398-07B2E982B58F}" type="datetime1">
              <a:rPr lang="fr-FR" smtClean="0"/>
              <a:pPr/>
              <a:t>07/02/2019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Pour diffusion interne uniquement</a:t>
            </a:r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solidFill>
                  <a:srgbClr val="0070C0"/>
                </a:solidFill>
              </a:rPr>
              <a:t>1-Cadre </a:t>
            </a:r>
            <a:r>
              <a:rPr lang="fr-FR" b="1" dirty="0">
                <a:solidFill>
                  <a:srgbClr val="0070C0"/>
                </a:solidFill>
              </a:rPr>
              <a:t>général de leur utilisation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 smtClean="0"/>
              <a:t>LES « POUR » </a:t>
            </a:r>
          </a:p>
          <a:p>
            <a:pPr marL="0" indent="0">
              <a:buNone/>
            </a:pPr>
            <a:endParaRPr lang="fr-FR" dirty="0" smtClean="0"/>
          </a:p>
          <a:p>
            <a:endParaRPr lang="fr-FR" dirty="0" smtClean="0"/>
          </a:p>
          <a:p>
            <a:endParaRPr lang="fr-FR" dirty="0"/>
          </a:p>
          <a:p>
            <a:r>
              <a:rPr lang="fr-FR" dirty="0" smtClean="0"/>
              <a:t>LES « CONTRE »</a:t>
            </a:r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PRESCRIRE POUR QUI ? 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6140" y="931758"/>
            <a:ext cx="1225613" cy="101605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191" y="2815620"/>
            <a:ext cx="1206562" cy="1060505"/>
          </a:xfrm>
          <a:prstGeom prst="rect">
            <a:avLst/>
          </a:prstGeom>
        </p:spPr>
      </p:pic>
      <p:cxnSp>
        <p:nvCxnSpPr>
          <p:cNvPr id="11" name="Connecteur droit 10"/>
          <p:cNvCxnSpPr/>
          <p:nvPr/>
        </p:nvCxnSpPr>
        <p:spPr>
          <a:xfrm>
            <a:off x="5377071" y="4978400"/>
            <a:ext cx="2293221" cy="1847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 flipV="1">
            <a:off x="7711855" y="4097778"/>
            <a:ext cx="785091" cy="87138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flipV="1">
            <a:off x="7704845" y="4959927"/>
            <a:ext cx="868218" cy="1847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>
            <a:off x="7670292" y="4978400"/>
            <a:ext cx="826654" cy="73890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8573063" y="3891543"/>
            <a:ext cx="2447637" cy="42487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Pour le patient 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580073" y="4606474"/>
            <a:ext cx="2447637" cy="42487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Pour </a:t>
            </a:r>
            <a:r>
              <a:rPr lang="fr-FR" dirty="0" smtClean="0">
                <a:solidFill>
                  <a:schemeClr val="tx1"/>
                </a:solidFill>
              </a:rPr>
              <a:t>la famille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580073" y="5347854"/>
            <a:ext cx="2447637" cy="42487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Pour </a:t>
            </a:r>
            <a:r>
              <a:rPr lang="fr-FR" dirty="0" smtClean="0">
                <a:solidFill>
                  <a:schemeClr val="tx1"/>
                </a:solidFill>
              </a:rPr>
              <a:t>l’institution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8121" y="1593669"/>
            <a:ext cx="2241665" cy="171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83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C76C-A235-4000-9398-07B2E982B58F}" type="datetime1">
              <a:rPr lang="fr-FR" smtClean="0"/>
              <a:pPr/>
              <a:t>07/02/2019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Pour diffusion interne uniquement</a:t>
            </a:r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solidFill>
                  <a:srgbClr val="0070C0"/>
                </a:solidFill>
              </a:rPr>
              <a:t>1- Cadre général de leur utilisation</a:t>
            </a: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</a:rPr>
              <a:t>Plusieurs cadres diagnostiques possibles :</a:t>
            </a:r>
          </a:p>
          <a:p>
            <a:pPr marL="0" indent="0">
              <a:buNone/>
            </a:pPr>
            <a:endParaRPr lang="fr-FR" b="1" dirty="0" smtClean="0">
              <a:solidFill>
                <a:srgbClr val="FF0000"/>
              </a:solidFill>
            </a:endParaRPr>
          </a:p>
          <a:p>
            <a:pPr lvl="1"/>
            <a:r>
              <a:rPr lang="fr-FR" b="1" dirty="0" smtClean="0">
                <a:solidFill>
                  <a:srgbClr val="FF0000"/>
                </a:solidFill>
              </a:rPr>
              <a:t>Psychiatriques : pathologies vieillies ou de novo</a:t>
            </a:r>
          </a:p>
          <a:p>
            <a:pPr lvl="2"/>
            <a:r>
              <a:rPr lang="fr-FR" dirty="0" smtClean="0"/>
              <a:t>Dépression</a:t>
            </a:r>
          </a:p>
          <a:p>
            <a:pPr lvl="2"/>
            <a:r>
              <a:rPr lang="fr-FR" dirty="0" smtClean="0"/>
              <a:t>Manie</a:t>
            </a:r>
          </a:p>
          <a:p>
            <a:pPr lvl="2"/>
            <a:r>
              <a:rPr lang="fr-FR" dirty="0" smtClean="0"/>
              <a:t>Troubles schizophréniques : SZ vieillie/SZ tardive</a:t>
            </a:r>
          </a:p>
          <a:p>
            <a:pPr lvl="2"/>
            <a:r>
              <a:rPr lang="fr-FR" dirty="0" smtClean="0"/>
              <a:t>Délires tardifs</a:t>
            </a:r>
          </a:p>
          <a:p>
            <a:pPr lvl="2"/>
            <a:endParaRPr lang="fr-FR" dirty="0"/>
          </a:p>
          <a:p>
            <a:pPr lvl="1"/>
            <a:r>
              <a:rPr lang="fr-FR" b="1" dirty="0" smtClean="0">
                <a:solidFill>
                  <a:srgbClr val="FF0000"/>
                </a:solidFill>
              </a:rPr>
              <a:t>Non Psychiatriques</a:t>
            </a:r>
          </a:p>
          <a:p>
            <a:pPr lvl="2"/>
            <a:r>
              <a:rPr lang="fr-FR" dirty="0" smtClean="0"/>
              <a:t>Etats </a:t>
            </a:r>
            <a:r>
              <a:rPr lang="fr-FR" dirty="0" err="1" smtClean="0"/>
              <a:t>confuso</a:t>
            </a:r>
            <a:r>
              <a:rPr lang="fr-FR" dirty="0" smtClean="0"/>
              <a:t>-oniriques</a:t>
            </a:r>
          </a:p>
          <a:p>
            <a:pPr lvl="2"/>
            <a:r>
              <a:rPr lang="fr-FR" b="1" dirty="0" smtClean="0"/>
              <a:t>Syndromes démentiels </a:t>
            </a:r>
          </a:p>
          <a:p>
            <a:pPr lvl="1"/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6351927" y="3666836"/>
            <a:ext cx="5708073" cy="256770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fr-FR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fr-FR" u="sng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SYMPTOMES PSYCHOTIQUES </a:t>
            </a:r>
            <a:r>
              <a:rPr lang="fr-FR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</a:p>
          <a:p>
            <a:endParaRPr lang="fr-FR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fr-FR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- 2 </a:t>
            </a:r>
            <a:r>
              <a:rPr lang="fr-F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 sur 10 vont vivre une expérience délirante durant leur </a:t>
            </a:r>
            <a:r>
              <a:rPr lang="fr-FR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vieillesse</a:t>
            </a:r>
          </a:p>
          <a:p>
            <a:endParaRPr lang="fr-F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fr-FR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- 10 </a:t>
            </a:r>
            <a:r>
              <a:rPr lang="fr-F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% des sujets de + de 85 ans non </a:t>
            </a:r>
            <a:r>
              <a:rPr lang="fr-FR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déments</a:t>
            </a:r>
          </a:p>
          <a:p>
            <a:pPr marL="285750" indent="-285750">
              <a:buFontTx/>
              <a:buChar char="-"/>
            </a:pPr>
            <a:endParaRPr lang="fr-F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fr-FR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- 10 </a:t>
            </a:r>
            <a:r>
              <a:rPr lang="fr-F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-62 % des sujets </a:t>
            </a:r>
            <a:r>
              <a:rPr lang="fr-FR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institutionnalisés</a:t>
            </a:r>
          </a:p>
          <a:p>
            <a:endParaRPr lang="fr-F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095" y="4872776"/>
            <a:ext cx="1751975" cy="1550249"/>
          </a:xfrm>
          <a:prstGeom prst="rect">
            <a:avLst/>
          </a:prstGeom>
        </p:spPr>
      </p:pic>
      <p:cxnSp>
        <p:nvCxnSpPr>
          <p:cNvPr id="9" name="Connecteur droit avec flèche 8"/>
          <p:cNvCxnSpPr/>
          <p:nvPr/>
        </p:nvCxnSpPr>
        <p:spPr>
          <a:xfrm flipH="1">
            <a:off x="1699491" y="5024582"/>
            <a:ext cx="609600" cy="35098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9133" y="5966490"/>
            <a:ext cx="1829539" cy="247750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7155" y="3583300"/>
            <a:ext cx="4497618" cy="2734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879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C76C-A235-4000-9398-07B2E982B58F}" type="datetime1">
              <a:rPr lang="fr-FR" smtClean="0"/>
              <a:pPr/>
              <a:t>07/02/2019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Pour diffusion interne uniquement</a:t>
            </a:r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solidFill>
                  <a:srgbClr val="0070C0"/>
                </a:solidFill>
              </a:rPr>
              <a:t>2- Analyse des signes cliniques</a:t>
            </a:r>
            <a:br>
              <a:rPr lang="fr-FR" b="1" dirty="0" smtClean="0">
                <a:solidFill>
                  <a:srgbClr val="0070C0"/>
                </a:solidFill>
              </a:rPr>
            </a:b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 smtClean="0"/>
              <a:t>Cliniques des troubles psychiatriques du SA est une clinique compliquée</a:t>
            </a:r>
          </a:p>
          <a:p>
            <a:r>
              <a:rPr lang="fr-FR" dirty="0" smtClean="0"/>
              <a:t>Modification de la clinique des pathologies avec l’âge</a:t>
            </a:r>
          </a:p>
          <a:p>
            <a:r>
              <a:rPr lang="fr-FR" b="1" dirty="0" smtClean="0">
                <a:solidFill>
                  <a:srgbClr val="FF0000"/>
                </a:solidFill>
              </a:rPr>
              <a:t>1</a:t>
            </a:r>
            <a:r>
              <a:rPr lang="fr-FR" b="1" baseline="30000" dirty="0" smtClean="0">
                <a:solidFill>
                  <a:srgbClr val="FF0000"/>
                </a:solidFill>
              </a:rPr>
              <a:t>er</a:t>
            </a:r>
            <a:r>
              <a:rPr lang="fr-FR" b="1" dirty="0" smtClean="0">
                <a:solidFill>
                  <a:srgbClr val="FF0000"/>
                </a:solidFill>
              </a:rPr>
              <a:t> ENJEU = LE DIAGNOSTIC</a:t>
            </a:r>
          </a:p>
          <a:p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6498" y="2608874"/>
            <a:ext cx="5496335" cy="411043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853665" y="2685011"/>
            <a:ext cx="1612669" cy="374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rgbClr val="FF0000"/>
                </a:solidFill>
              </a:rPr>
              <a:t>Somatique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160789" y="3698240"/>
            <a:ext cx="1612669" cy="374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rgbClr val="FF0000"/>
                </a:solidFill>
              </a:rPr>
              <a:t>Sociofamilial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825098" y="4664094"/>
            <a:ext cx="1612669" cy="374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rgbClr val="FF0000"/>
                </a:solidFill>
              </a:rPr>
              <a:t>Psychologique</a:t>
            </a:r>
            <a:endParaRPr lang="fr-FR" dirty="0">
              <a:solidFill>
                <a:srgbClr val="FF0000"/>
              </a:solidFill>
            </a:endParaRPr>
          </a:p>
        </p:txBody>
      </p:sp>
      <p:cxnSp>
        <p:nvCxnSpPr>
          <p:cNvPr id="12" name="Connecteur droit avec flèche 11"/>
          <p:cNvCxnSpPr/>
          <p:nvPr/>
        </p:nvCxnSpPr>
        <p:spPr>
          <a:xfrm>
            <a:off x="6660000" y="3075709"/>
            <a:ext cx="1112400" cy="80956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flipH="1">
            <a:off x="9817331" y="4089862"/>
            <a:ext cx="1155469" cy="57912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>
            <a:stCxn id="10" idx="2"/>
          </p:cNvCxnSpPr>
          <p:nvPr/>
        </p:nvCxnSpPr>
        <p:spPr>
          <a:xfrm>
            <a:off x="5631433" y="5038166"/>
            <a:ext cx="1226567" cy="65605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229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C76C-A235-4000-9398-07B2E982B58F}" type="datetime1">
              <a:rPr lang="fr-FR" smtClean="0"/>
              <a:pPr/>
              <a:t>07/02/2019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Pour diffusion interne uniquement</a:t>
            </a:r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solidFill>
                  <a:srgbClr val="0070C0"/>
                </a:solidFill>
              </a:rPr>
              <a:t>2- Analyse </a:t>
            </a:r>
            <a:r>
              <a:rPr lang="fr-FR" b="1" dirty="0">
                <a:solidFill>
                  <a:srgbClr val="0070C0"/>
                </a:solidFill>
              </a:rPr>
              <a:t>des signes cliniques</a:t>
            </a:r>
            <a:br>
              <a:rPr lang="fr-FR" b="1" dirty="0">
                <a:solidFill>
                  <a:srgbClr val="0070C0"/>
                </a:solidFill>
              </a:rPr>
            </a:b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 smtClean="0"/>
              <a:t>Réunion multidisciplinaire ++</a:t>
            </a:r>
          </a:p>
          <a:p>
            <a:r>
              <a:rPr lang="fr-FR" dirty="0" smtClean="0"/>
              <a:t>Utilisation du </a:t>
            </a:r>
            <a:r>
              <a:rPr lang="fr-FR" b="1" dirty="0" smtClean="0">
                <a:solidFill>
                  <a:srgbClr val="FF0000"/>
                </a:solidFill>
              </a:rPr>
              <a:t>NPI</a:t>
            </a:r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0000" y="1349102"/>
            <a:ext cx="5244680" cy="5073923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613" y="2235285"/>
            <a:ext cx="5062774" cy="1650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34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C76C-A235-4000-9398-07B2E982B58F}" type="datetime1">
              <a:rPr lang="fr-FR" smtClean="0"/>
              <a:pPr/>
              <a:t>07/02/2019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Pour diffusion interne uniquement</a:t>
            </a:r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2586182" y="54229"/>
            <a:ext cx="9544858" cy="1118789"/>
          </a:xfrm>
        </p:spPr>
        <p:txBody>
          <a:bodyPr/>
          <a:lstStyle/>
          <a:p>
            <a:pPr algn="ctr"/>
            <a:r>
              <a:rPr lang="fr-FR" b="1" dirty="0" smtClean="0">
                <a:solidFill>
                  <a:srgbClr val="0070C0"/>
                </a:solidFill>
              </a:rPr>
              <a:t>3- les différentes classes thérapeutiques</a:t>
            </a: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2"/>
          </p:nvPr>
        </p:nvSpPr>
        <p:spPr>
          <a:xfrm>
            <a:off x="1260000" y="969818"/>
            <a:ext cx="10800000" cy="5150182"/>
          </a:xfrm>
        </p:spPr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</a:rPr>
              <a:t>Surtout BZD et NL</a:t>
            </a:r>
          </a:p>
          <a:p>
            <a:pPr marL="0" indent="0">
              <a:buNone/>
            </a:pPr>
            <a:endParaRPr lang="fr-FR" dirty="0" smtClean="0"/>
          </a:p>
          <a:p>
            <a:r>
              <a:rPr lang="fr-FR" dirty="0" smtClean="0"/>
              <a:t>Sur 1000 personnes traitées par NL pour troubles du comportement pendant 12 semaines :</a:t>
            </a:r>
          </a:p>
          <a:p>
            <a:pPr marL="457200" lvl="1" indent="0">
              <a:buNone/>
            </a:pPr>
            <a:r>
              <a:rPr lang="fr-FR" dirty="0" smtClean="0"/>
              <a:t> </a:t>
            </a:r>
          </a:p>
          <a:p>
            <a:endParaRPr lang="fr-FR" dirty="0"/>
          </a:p>
          <a:p>
            <a:endParaRPr lang="fr-FR" dirty="0" smtClean="0"/>
          </a:p>
          <a:p>
            <a:endParaRPr lang="fr-FR" b="1" dirty="0" smtClean="0">
              <a:solidFill>
                <a:srgbClr val="FF0000"/>
              </a:solidFill>
            </a:endParaRPr>
          </a:p>
          <a:p>
            <a:r>
              <a:rPr lang="fr-FR" b="1" dirty="0" smtClean="0">
                <a:solidFill>
                  <a:srgbClr val="FF0000"/>
                </a:solidFill>
              </a:rPr>
              <a:t>FIL CONDUCTEUR </a:t>
            </a:r>
            <a:r>
              <a:rPr lang="fr-FR" dirty="0" smtClean="0"/>
              <a:t>: tolérance, risque apparition d’une pathologie iatrogène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0872" y="2808779"/>
            <a:ext cx="8332581" cy="1472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51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C76C-A235-4000-9398-07B2E982B58F}" type="datetime1">
              <a:rPr lang="fr-FR" smtClean="0"/>
              <a:pPr/>
              <a:t>07/02/2019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Pour diffusion interne uniquement</a:t>
            </a:r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2576945" y="54229"/>
            <a:ext cx="9554095" cy="677291"/>
          </a:xfrm>
        </p:spPr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3- les différentes classes thérapeutiques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 smtClean="0"/>
              <a:t>Attention à l’approche purement symptomatique de la prescription</a:t>
            </a:r>
          </a:p>
          <a:p>
            <a:pPr marL="0" indent="0">
              <a:buNone/>
            </a:pPr>
            <a:endParaRPr lang="fr-FR" dirty="0" smtClean="0"/>
          </a:p>
          <a:p>
            <a:r>
              <a:rPr lang="fr-FR" dirty="0" smtClean="0"/>
              <a:t>Ne pas traiter un trouble sans l’intégrer dans une dimension nosographique : QUEL DIAGNOSTIC ?</a:t>
            </a:r>
          </a:p>
          <a:p>
            <a:pPr marL="0" indent="0">
              <a:buNone/>
            </a:pPr>
            <a:endParaRPr lang="fr-FR" dirty="0" smtClean="0"/>
          </a:p>
          <a:p>
            <a:r>
              <a:rPr lang="fr-FR" dirty="0" smtClean="0"/>
              <a:t>Pathologies psychiatriques vieillies : maintien du traitement antérieur ?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3193" y="4815962"/>
            <a:ext cx="4459503" cy="1105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624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hpg2018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pg2018" id="{D2220D43-C534-4F45-BEF1-97E6723C1B1C}" vid="{9AAE642E-F921-4CCE-909D-BF00D37DD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0</TotalTime>
  <Words>599</Words>
  <Application>Microsoft Office PowerPoint</Application>
  <PresentationFormat>Grand écran</PresentationFormat>
  <Paragraphs>175</Paragraphs>
  <Slides>21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4" baseType="lpstr">
      <vt:lpstr>Arial</vt:lpstr>
      <vt:lpstr>Calibri</vt:lpstr>
      <vt:lpstr>Chpg2018</vt:lpstr>
      <vt:lpstr>De l’usage des psychotropes…</vt:lpstr>
      <vt:lpstr>De l’usage des psychotropes…</vt:lpstr>
      <vt:lpstr>De l’usage des psychotropes</vt:lpstr>
      <vt:lpstr>1-Cadre général de leur utilisation</vt:lpstr>
      <vt:lpstr>1- Cadre général de leur utilisation</vt:lpstr>
      <vt:lpstr>2- Analyse des signes cliniques </vt:lpstr>
      <vt:lpstr>2- Analyse des signes cliniques </vt:lpstr>
      <vt:lpstr>3- les différentes classes thérapeutiques</vt:lpstr>
      <vt:lpstr>3- les différentes classes thérapeutiques</vt:lpstr>
      <vt:lpstr>Les NL</vt:lpstr>
      <vt:lpstr>3- les différentes classes thérapeutiques</vt:lpstr>
      <vt:lpstr>Présentation PowerPoint</vt:lpstr>
      <vt:lpstr>Présentation PowerPoint</vt:lpstr>
      <vt:lpstr>Les contentions physiques/chimiques</vt:lpstr>
      <vt:lpstr>Les contentions physiques/chimiques</vt:lpstr>
      <vt:lpstr>CONCLUSION</vt:lpstr>
      <vt:lpstr>Présentation PowerPoint</vt:lpstr>
      <vt:lpstr>Présentation PowerPoint</vt:lpstr>
      <vt:lpstr>Présentation PowerPoint</vt:lpstr>
      <vt:lpstr>3- les différentes classes thérapeutiques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2019-02-02T15:25:24Z</dcterms:created>
  <dcterms:modified xsi:type="dcterms:W3CDTF">2019-02-07T16:44:48Z</dcterms:modified>
</cp:coreProperties>
</file>