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2C9AF-0A84-4FBF-9592-3E33A485B4B8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D928B-46E7-4E48-B59D-6D463F551A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229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CA22F-DBEE-415E-87EF-766F690CD11D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A28CE-230C-4E79-A627-4AD9E9A5B6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9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960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23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3195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508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87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049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810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442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175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595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223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527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89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A28CE-230C-4E79-A627-4AD9E9A5B65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04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AA30-FE8A-4D6A-8492-604912543680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83EE9-3583-489B-905F-3905387BD77A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4228-171C-4E5D-8049-A654329CEF07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D3DE-1B22-4AC7-9B99-2E249A5838EE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BA68-405E-4A3E-803C-71B1383AC9AB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8E583-72CB-4A07-A5F7-3CC50D403915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EF28-6F2D-47D1-8F9D-9F403E7464C1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9D99-19D9-4098-B276-EDAA5E25258E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7004-34DC-4BF0-8007-5B2D7D5DD163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53D-3546-4A29-BBC7-F5BC2FA0EF79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9036B-7D31-4293-9D3D-920DCF721338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0094-4C53-4A9B-9615-7449870B64A8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5777-FAE6-4749-AD93-F5FE11EC1894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DF88C-BA13-45B7-9B57-3D9BBD969B09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0BDA-0C6D-4E65-AA8F-1C9BBC485536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43483-5E17-436E-8AD0-94A52F73A3F9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50AB-A9FE-4643-8806-73C4831BA604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5ACB38-8497-4527-96AC-58CF0361FF9A}" type="datetime1">
              <a:rPr lang="en-US" smtClean="0"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Questions éthiques soulevées par la sédation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fr-FR" dirty="0" smtClean="0">
                <a:latin typeface="Comic Sans MS" panose="030F0702030302020204" pitchFamily="66" charset="0"/>
              </a:rPr>
              <a:t>D</a:t>
            </a:r>
            <a:r>
              <a:rPr lang="fr-FR" cap="none" dirty="0" smtClean="0">
                <a:latin typeface="Comic Sans MS" panose="030F0702030302020204" pitchFamily="66" charset="0"/>
              </a:rPr>
              <a:t>r</a:t>
            </a:r>
            <a:r>
              <a:rPr lang="fr-FR" dirty="0" smtClean="0">
                <a:latin typeface="Comic Sans MS" panose="030F0702030302020204" pitchFamily="66" charset="0"/>
              </a:rPr>
              <a:t>. </a:t>
            </a:r>
            <a:r>
              <a:rPr lang="fr-FR" cap="none" dirty="0" smtClean="0">
                <a:latin typeface="Comic Sans MS" panose="030F0702030302020204" pitchFamily="66" charset="0"/>
              </a:rPr>
              <a:t>Bottero </a:t>
            </a:r>
            <a:r>
              <a:rPr lang="fr-FR" cap="none" dirty="0">
                <a:latin typeface="Comic Sans MS" panose="030F0702030302020204" pitchFamily="66" charset="0"/>
              </a:rPr>
              <a:t>Y</a:t>
            </a:r>
            <a:r>
              <a:rPr lang="fr-FR" cap="none" dirty="0" smtClean="0">
                <a:latin typeface="Comic Sans MS" panose="030F0702030302020204" pitchFamily="66" charset="0"/>
              </a:rPr>
              <a:t>van </a:t>
            </a:r>
          </a:p>
          <a:p>
            <a:pPr algn="r"/>
            <a:r>
              <a:rPr lang="fr-FR" dirty="0" smtClean="0">
                <a:latin typeface="Comic Sans MS" panose="030F0702030302020204" pitchFamily="66" charset="0"/>
              </a:rPr>
              <a:t>07/02/2019 IGAM</a:t>
            </a:r>
            <a:endParaRPr lang="fr-FR" dirty="0">
              <a:latin typeface="Comic Sans MS" panose="030F0702030302020204" pitchFamily="66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94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fréquentes</a:t>
            </a:r>
            <a:r>
              <a:rPr lang="fr-FR" sz="2800" dirty="0">
                <a:solidFill>
                  <a:srgbClr val="92D050"/>
                </a:solidFill>
              </a:rPr>
              <a:t> </a:t>
            </a:r>
            <a:r>
              <a:rPr lang="fr-FR" sz="2800" i="1" dirty="0">
                <a:solidFill>
                  <a:srgbClr val="92D050"/>
                </a:solidFill>
              </a:rPr>
              <a:t>– situation 1-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2000" dirty="0"/>
              <a:t>Famille </a:t>
            </a:r>
            <a:r>
              <a:rPr lang="fr-FR" sz="2000" dirty="0" smtClean="0"/>
              <a:t>demandeuse: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 smtClean="0"/>
              <a:t>Dans </a:t>
            </a:r>
            <a:r>
              <a:rPr lang="fr-FR" sz="2000" dirty="0"/>
              <a:t>la discussion avec le patient, son ressenti est-il le même que celui de la famille ?, le patient restant </a:t>
            </a:r>
            <a:r>
              <a:rPr lang="fr-FR" sz="2000" dirty="0" smtClean="0"/>
              <a:t>décideur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/>
              <a:t>Démarche éthique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/>
              <a:t>Cas particuliers : des patients dans le déni ou dans la </a:t>
            </a:r>
            <a:r>
              <a:rPr lang="fr-FR" sz="2000" dirty="0" smtClean="0"/>
              <a:t>dénégation</a:t>
            </a:r>
            <a:endParaRPr lang="fr-FR" dirty="0"/>
          </a:p>
          <a:p>
            <a:pPr lvl="3">
              <a:buFont typeface="Courier New" panose="02070309020205020404" pitchFamily="49" charset="0"/>
              <a:buChar char="o"/>
            </a:pP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92D050"/>
                </a:solidFill>
              </a:rPr>
              <a:t>Pas de sédation </a:t>
            </a:r>
            <a:r>
              <a:rPr lang="fr-FR" dirty="0">
                <a:solidFill>
                  <a:srgbClr val="92D050"/>
                </a:solidFill>
              </a:rPr>
              <a:t>ou bien </a:t>
            </a:r>
            <a:r>
              <a:rPr lang="fr-FR" dirty="0" err="1">
                <a:solidFill>
                  <a:srgbClr val="92D050"/>
                </a:solidFill>
              </a:rPr>
              <a:t>anxiolyse</a:t>
            </a:r>
            <a:r>
              <a:rPr lang="fr-FR" dirty="0">
                <a:solidFill>
                  <a:srgbClr val="92D050"/>
                </a:solidFill>
              </a:rPr>
              <a:t>, voire sédation proportionnée ?</a:t>
            </a:r>
            <a:endParaRPr lang="fr-FR" sz="2800" dirty="0">
              <a:solidFill>
                <a:srgbClr val="92D050"/>
              </a:solidFill>
            </a:endParaRPr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</a:t>
            </a:r>
            <a:r>
              <a:rPr lang="fr-FR" dirty="0" smtClean="0">
                <a:solidFill>
                  <a:srgbClr val="92D050"/>
                </a:solidFill>
              </a:rPr>
              <a:t>fréquentes</a:t>
            </a:r>
            <a:r>
              <a:rPr lang="fr-FR" sz="2800" dirty="0" smtClean="0">
                <a:solidFill>
                  <a:srgbClr val="92D050"/>
                </a:solidFill>
              </a:rPr>
              <a:t> </a:t>
            </a:r>
            <a:r>
              <a:rPr lang="fr-FR" sz="2800" i="1" dirty="0" smtClean="0">
                <a:solidFill>
                  <a:srgbClr val="92D050"/>
                </a:solidFill>
              </a:rPr>
              <a:t>– situation 2-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2</a:t>
            </a:r>
            <a:r>
              <a:rPr lang="fr-FR" sz="2400" dirty="0" smtClean="0"/>
              <a:t>: hors cadre de la loi</a:t>
            </a:r>
          </a:p>
          <a:p>
            <a:pPr lvl="0" algn="just"/>
            <a:r>
              <a:rPr lang="fr-FR" dirty="0"/>
              <a:t>Souffrance ressentie comme insupportable par le patient lui-même ou bien plutôt par l’entourage, voire les soignants ?</a:t>
            </a:r>
          </a:p>
          <a:p>
            <a:pPr lvl="0" algn="just"/>
            <a:r>
              <a:rPr lang="fr-FR" dirty="0"/>
              <a:t>Exemple : dialyse, hydratation technique en cours, patient qui continue à s’alimenter per os, maintien en vie par des transfusions fréquentes…</a:t>
            </a:r>
          </a:p>
          <a:p>
            <a:pPr algn="just"/>
            <a:r>
              <a:rPr lang="fr-FR" dirty="0"/>
              <a:t>Les discussions éthiques vont plutôt s’orienter sur l’arrêt ou pas des moyens de survie ; la sédation serait alors une sédation d’accompagnement (à débuter avec l’arrêt des traitements en cours ou bien si souffrances liées à cet arrêt</a:t>
            </a:r>
            <a:r>
              <a:rPr lang="fr-FR" dirty="0" smtClean="0"/>
              <a:t>)</a:t>
            </a:r>
          </a:p>
          <a:p>
            <a:pPr algn="just"/>
            <a:r>
              <a:rPr lang="fr-FR" dirty="0" smtClean="0"/>
              <a:t>Le patient peut décider de stopper tout traitement de survie, même s’il n’est pas en fin de vie à court terme.</a:t>
            </a:r>
            <a:endParaRPr lang="fr-FR" dirty="0"/>
          </a:p>
          <a:p>
            <a:pPr lvl="3">
              <a:buFont typeface="Courier New" panose="02070309020205020404" pitchFamily="49" charset="0"/>
              <a:buChar char="o"/>
            </a:pP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92D050"/>
                </a:solidFill>
              </a:rPr>
              <a:t>Sédation profonde d’emblée ?</a:t>
            </a:r>
            <a:r>
              <a:rPr lang="fr-FR" dirty="0">
                <a:solidFill>
                  <a:srgbClr val="92D050"/>
                </a:solidFill>
              </a:rPr>
              <a:t> </a:t>
            </a: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</a:t>
            </a:r>
            <a:r>
              <a:rPr lang="fr-FR" dirty="0" smtClean="0">
                <a:solidFill>
                  <a:srgbClr val="92D050"/>
                </a:solidFill>
              </a:rPr>
              <a:t>fréquentes</a:t>
            </a:r>
            <a:r>
              <a:rPr lang="fr-FR" sz="2800" dirty="0" smtClean="0">
                <a:solidFill>
                  <a:srgbClr val="92D050"/>
                </a:solidFill>
              </a:rPr>
              <a:t> </a:t>
            </a:r>
            <a:r>
              <a:rPr lang="fr-FR" sz="2800" i="1" dirty="0" smtClean="0">
                <a:solidFill>
                  <a:srgbClr val="92D050"/>
                </a:solidFill>
              </a:rPr>
              <a:t>– situation 2-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sz="2400" dirty="0" smtClean="0"/>
              <a:t>Cas </a:t>
            </a:r>
            <a:r>
              <a:rPr lang="fr-FR" sz="2400" dirty="0"/>
              <a:t>particulier de la souffrance existentielle</a:t>
            </a:r>
            <a:r>
              <a:rPr lang="fr-FR" dirty="0"/>
              <a:t> </a:t>
            </a:r>
          </a:p>
          <a:p>
            <a:pPr lvl="0" algn="just"/>
            <a:endParaRPr lang="fr-F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smtClean="0">
                <a:solidFill>
                  <a:srgbClr val="92D050"/>
                </a:solidFill>
              </a:rPr>
              <a:t>Sédation réversible acceptable ?</a:t>
            </a:r>
            <a:r>
              <a:rPr lang="fr-FR" dirty="0">
                <a:solidFill>
                  <a:srgbClr val="92D050"/>
                </a:solidFill>
              </a:rPr>
              <a:t> </a:t>
            </a:r>
            <a:endParaRPr lang="fr-FR" dirty="0" smtClean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5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</a:t>
            </a:r>
            <a:r>
              <a:rPr lang="fr-FR" dirty="0" smtClean="0">
                <a:solidFill>
                  <a:srgbClr val="92D050"/>
                </a:solidFill>
              </a:rPr>
              <a:t>fréquentes</a:t>
            </a:r>
            <a:r>
              <a:rPr lang="fr-FR" sz="2800" dirty="0" smtClean="0">
                <a:solidFill>
                  <a:srgbClr val="92D050"/>
                </a:solidFill>
              </a:rPr>
              <a:t> </a:t>
            </a:r>
            <a:r>
              <a:rPr lang="fr-FR" sz="2800" i="1" dirty="0" smtClean="0">
                <a:solidFill>
                  <a:srgbClr val="92D050"/>
                </a:solidFill>
              </a:rPr>
              <a:t>– situation 3-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3</a:t>
            </a:r>
            <a:r>
              <a:rPr lang="fr-FR" sz="2400" dirty="0" smtClean="0"/>
              <a:t>:</a:t>
            </a:r>
          </a:p>
          <a:p>
            <a:pPr lvl="0" algn="just"/>
            <a:r>
              <a:rPr lang="fr-FR" dirty="0"/>
              <a:t>Démarche éthique idem mais collégialité obligatoire, directives anticipées et désignation de la personne de confiance </a:t>
            </a:r>
            <a:r>
              <a:rPr lang="fr-FR" dirty="0" smtClean="0"/>
              <a:t>(son avis prime sur celui de la famille) importantes</a:t>
            </a:r>
            <a:endParaRPr lang="fr-FR" dirty="0" smtClean="0"/>
          </a:p>
          <a:p>
            <a:pPr lvl="0" algn="just"/>
            <a:endParaRPr lang="fr-FR" dirty="0"/>
          </a:p>
          <a:p>
            <a:pPr lvl="0" algn="just"/>
            <a:r>
              <a:rPr lang="fr-FR" dirty="0"/>
              <a:t>Si sédation profonde, </a:t>
            </a:r>
            <a:r>
              <a:rPr lang="fr-FR" dirty="0" smtClean="0"/>
              <a:t>l’arrêt </a:t>
            </a:r>
            <a:r>
              <a:rPr lang="fr-FR" dirty="0"/>
              <a:t>ou pas des soins techniques  fait partie intégrante des discussions : s’agit-il de soin ou </a:t>
            </a:r>
            <a:r>
              <a:rPr lang="fr-FR" dirty="0" smtClean="0"/>
              <a:t>d’euthanasie</a:t>
            </a:r>
            <a:r>
              <a:rPr lang="fr-FR" dirty="0"/>
              <a:t> </a:t>
            </a:r>
            <a:r>
              <a:rPr lang="fr-FR" dirty="0" smtClean="0"/>
              <a:t>?</a:t>
            </a:r>
          </a:p>
          <a:p>
            <a:pPr lvl="0" algn="just"/>
            <a:endParaRPr lang="fr-FR" dirty="0"/>
          </a:p>
          <a:p>
            <a:pPr lvl="0" algn="just"/>
            <a:r>
              <a:rPr lang="fr-FR" dirty="0" smtClean="0"/>
              <a:t>Soit famille et équipe soignante confirment la souffrance réfractaire: sédation probable et discussion sur l’arrêt de soins de survie</a:t>
            </a:r>
          </a:p>
          <a:p>
            <a:pPr marL="355600" lvl="0" indent="-355600" algn="just">
              <a:buNone/>
            </a:pPr>
            <a:r>
              <a:rPr lang="fr-FR" dirty="0" smtClean="0"/>
              <a:t>	Soit soignants et famille ont un avis différent: confronter les arguments des uns et des autres avant décision</a:t>
            </a:r>
            <a:endParaRPr lang="fr-FR" dirty="0"/>
          </a:p>
          <a:p>
            <a:pPr lvl="0"/>
            <a:endParaRPr lang="fr-FR" sz="2400" dirty="0"/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7998355" cy="1400530"/>
          </a:xfrm>
        </p:spPr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</a:t>
            </a:r>
            <a:r>
              <a:rPr lang="fr-FR" dirty="0" smtClean="0">
                <a:solidFill>
                  <a:srgbClr val="92D050"/>
                </a:solidFill>
              </a:rPr>
              <a:t>fréquentes</a:t>
            </a:r>
            <a:r>
              <a:rPr lang="fr-FR" sz="2800" dirty="0" smtClean="0">
                <a:solidFill>
                  <a:srgbClr val="92D050"/>
                </a:solidFill>
              </a:rPr>
              <a:t> </a:t>
            </a:r>
            <a:r>
              <a:rPr lang="fr-FR" sz="2800" i="1" dirty="0" smtClean="0">
                <a:solidFill>
                  <a:srgbClr val="92D050"/>
                </a:solidFill>
              </a:rPr>
              <a:t>– situation 4-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4</a:t>
            </a:r>
            <a:r>
              <a:rPr lang="fr-FR" sz="2400" dirty="0" smtClean="0"/>
              <a:t>:</a:t>
            </a:r>
          </a:p>
          <a:p>
            <a:pPr lvl="0" algn="just"/>
            <a:r>
              <a:rPr lang="fr-FR" dirty="0"/>
              <a:t>Patient comateux maintenu en vie de façon artificielle : arrêt des traitements à discuter ; en cas de sédation est-elle une sédation d’accompagnement ou un soin pour souffrance ?</a:t>
            </a:r>
          </a:p>
          <a:p>
            <a:pPr lvl="0" algn="just"/>
            <a:r>
              <a:rPr lang="fr-FR" dirty="0"/>
              <a:t>Démarche éthique idem avec collégialité obligatoire et intérêt des directives anticipées et désignation de la personne de confiance</a:t>
            </a:r>
          </a:p>
          <a:p>
            <a:pPr lvl="0" algn="just"/>
            <a:r>
              <a:rPr lang="fr-FR" dirty="0"/>
              <a:t>Si souffrance ressentie par l’entourage qui demande la sédation et l’arrêt des soins : discussion sur le sens de la vie, du handicap, de la perte d’autonomie. S’agit-il de </a:t>
            </a:r>
            <a:r>
              <a:rPr lang="fr-FR" dirty="0" smtClean="0"/>
              <a:t>souffrance </a:t>
            </a:r>
            <a:r>
              <a:rPr lang="fr-FR" dirty="0"/>
              <a:t>réelle du patient ou </a:t>
            </a:r>
            <a:r>
              <a:rPr lang="fr-FR" dirty="0" smtClean="0"/>
              <a:t>ressentie </a:t>
            </a:r>
            <a:r>
              <a:rPr lang="fr-FR" dirty="0"/>
              <a:t>par interprétation de l’entourage ? Faudra-t-il un soutien psychologique de l’entourage </a:t>
            </a:r>
            <a:r>
              <a:rPr lang="fr-FR" dirty="0" smtClean="0"/>
              <a:t>?</a:t>
            </a: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26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7939089" cy="1400530"/>
          </a:xfrm>
        </p:spPr>
        <p:txBody>
          <a:bodyPr/>
          <a:lstStyle/>
          <a:p>
            <a:pPr lvl="3" algn="just"/>
            <a:r>
              <a:rPr lang="fr-FR" sz="4000" dirty="0" smtClean="0">
                <a:solidFill>
                  <a:srgbClr val="92D050"/>
                </a:solidFill>
                <a:latin typeface="+mj-lt"/>
              </a:rPr>
              <a:t>5. </a:t>
            </a:r>
            <a:r>
              <a:rPr lang="fr-FR" sz="4000" u="sng" dirty="0" smtClean="0">
                <a:solidFill>
                  <a:srgbClr val="92D050"/>
                </a:solidFill>
                <a:latin typeface="+mj-lt"/>
              </a:rPr>
              <a:t>Spécificités de la discussion éthique au domicile</a:t>
            </a:r>
            <a:endParaRPr lang="fr-FR" sz="40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Pas </a:t>
            </a:r>
            <a:r>
              <a:rPr lang="fr-FR" sz="2400" dirty="0"/>
              <a:t>d’ordonnances d’Hypnovel</a:t>
            </a:r>
          </a:p>
          <a:p>
            <a:pPr lvl="0"/>
            <a:r>
              <a:rPr lang="fr-FR" sz="2400" dirty="0"/>
              <a:t>Pas de voie veineuse centrale</a:t>
            </a:r>
          </a:p>
          <a:p>
            <a:pPr lvl="0"/>
            <a:r>
              <a:rPr lang="fr-FR" sz="2400" dirty="0"/>
              <a:t>Pas d’infirmière libérale disponible</a:t>
            </a:r>
          </a:p>
          <a:p>
            <a:pPr lvl="0"/>
            <a:r>
              <a:rPr lang="fr-FR" sz="2400" dirty="0"/>
              <a:t>Médecin traitant décisionnaire mais </a:t>
            </a:r>
            <a:r>
              <a:rPr lang="fr-FR" sz="2400" dirty="0" smtClean="0"/>
              <a:t>absent, peu formé aux soins palliatifs, qui n’adhère pas souvent à la notion d’anticipation</a:t>
            </a:r>
            <a:endParaRPr lang="fr-FR" sz="2400" dirty="0"/>
          </a:p>
          <a:p>
            <a:pPr lvl="2"/>
            <a:r>
              <a:rPr lang="fr-FR" sz="2000" dirty="0"/>
              <a:t>Remarque : rôle de l’HAD </a:t>
            </a:r>
            <a:r>
              <a:rPr lang="fr-FR" sz="2000" dirty="0" smtClean="0"/>
              <a:t>(peut-elle intervenir en urgence la nuit ?)</a:t>
            </a: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3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</a:rPr>
              <a:t>6. Ethique et philosophie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fr-FR" sz="2400" dirty="0"/>
              <a:t>La durée parfois longue de la sédation profonde a-t-elle du sens ? (critique des pro-euthanasie)</a:t>
            </a:r>
          </a:p>
          <a:p>
            <a:pPr lvl="0" algn="just"/>
            <a:r>
              <a:rPr lang="fr-FR" sz="2400" dirty="0"/>
              <a:t>La médecine est-elle intrusive, voulant toujours garder le pouvoir même sur la fin de vie ?</a:t>
            </a:r>
          </a:p>
          <a:p>
            <a:pPr lvl="0" algn="just"/>
            <a:r>
              <a:rPr lang="fr-FR" sz="2400" dirty="0"/>
              <a:t>La sédation, même consensuelle et légale, entrave-t-elle les phases de pré-deuil, </a:t>
            </a:r>
            <a:r>
              <a:rPr lang="fr-FR" sz="2400" dirty="0" smtClean="0"/>
              <a:t>d’autant </a:t>
            </a:r>
            <a:r>
              <a:rPr lang="fr-FR" sz="2400" dirty="0"/>
              <a:t>plus lorsque la mort serait comprise comme « un passage » ?...</a:t>
            </a:r>
          </a:p>
          <a:p>
            <a:pPr lvl="0" algn="just"/>
            <a:r>
              <a:rPr lang="fr-FR" sz="2400" dirty="0"/>
              <a:t>Relation sédation et foi </a:t>
            </a:r>
            <a:r>
              <a:rPr lang="fr-FR" sz="2400" dirty="0" smtClean="0"/>
              <a:t>religieuse: la sédation s’accorde-t-elle avec la foi religieuse du patient et de l’entourage ?</a:t>
            </a: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éthiques soulevées par la sédation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r-FR" dirty="0" smtClean="0"/>
              <a:t>Rappels</a:t>
            </a:r>
          </a:p>
          <a:p>
            <a:pPr marL="457200" indent="-457200">
              <a:buAutoNum type="arabicPeriod"/>
            </a:pPr>
            <a:r>
              <a:rPr lang="fr-FR" dirty="0" smtClean="0"/>
              <a:t>Questions essentielles ?</a:t>
            </a:r>
          </a:p>
          <a:p>
            <a:pPr marL="457200" indent="-457200">
              <a:buAutoNum type="arabicPeriod"/>
            </a:pPr>
            <a:r>
              <a:rPr lang="fr-FR" dirty="0" smtClean="0"/>
              <a:t>Remarques</a:t>
            </a:r>
          </a:p>
          <a:p>
            <a:pPr marL="457200" indent="-457200">
              <a:buAutoNum type="arabicPeriod"/>
            </a:pPr>
            <a:r>
              <a:rPr lang="fr-FR" dirty="0" smtClean="0"/>
              <a:t>Différentes situations les plus fréquentes</a:t>
            </a:r>
          </a:p>
          <a:p>
            <a:pPr marL="457200" indent="-457200">
              <a:buAutoNum type="arabicPeriod"/>
            </a:pPr>
            <a:r>
              <a:rPr lang="fr-FR" dirty="0" smtClean="0"/>
              <a:t>Spécificités de la discussion éthique au domicile</a:t>
            </a:r>
          </a:p>
          <a:p>
            <a:pPr marL="457200" indent="-457200">
              <a:buAutoNum type="arabicPeriod"/>
            </a:pPr>
            <a:r>
              <a:rPr lang="fr-FR" dirty="0" smtClean="0"/>
              <a:t>Ethique et philosophie</a:t>
            </a:r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2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</a:rPr>
              <a:t>1. Rappel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57250" lvl="2" indent="0">
              <a:buNone/>
            </a:pPr>
            <a:r>
              <a:rPr lang="fr-FR" sz="1800" b="1" u="sng" dirty="0" smtClean="0"/>
              <a:t>Définition</a:t>
            </a:r>
          </a:p>
          <a:p>
            <a:pPr algn="just"/>
            <a:r>
              <a:rPr lang="fr-FR" u="sng" dirty="0" smtClean="0"/>
              <a:t>Sédation</a:t>
            </a:r>
            <a:r>
              <a:rPr lang="fr-FR" dirty="0" smtClean="0"/>
              <a:t>: </a:t>
            </a:r>
            <a:r>
              <a:rPr lang="fr-FR" dirty="0"/>
              <a:t>diminuer volontairement la conscience pour soigner une souffrance réfractaire chez un patient en fin de vie à court terme, atteint d’une maladie incurable</a:t>
            </a:r>
            <a:r>
              <a:rPr lang="fr-FR" dirty="0" smtClean="0"/>
              <a:t>.</a:t>
            </a:r>
          </a:p>
          <a:p>
            <a:pPr algn="just"/>
            <a:endParaRPr lang="fr-FR" dirty="0"/>
          </a:p>
          <a:p>
            <a:pPr algn="just"/>
            <a:r>
              <a:rPr lang="fr-FR" u="sng" dirty="0"/>
              <a:t>Démarche éthique</a:t>
            </a:r>
            <a:r>
              <a:rPr lang="fr-FR" dirty="0"/>
              <a:t> : </a:t>
            </a:r>
            <a:r>
              <a:rPr lang="fr-FR" dirty="0" smtClean="0"/>
              <a:t>(obligatoire pour décider d’une sédation)</a:t>
            </a:r>
          </a:p>
          <a:p>
            <a:pPr marL="0" indent="0" algn="just">
              <a:buNone/>
            </a:pPr>
            <a:r>
              <a:rPr lang="fr-FR" dirty="0"/>
              <a:t>D</a:t>
            </a:r>
            <a:r>
              <a:rPr lang="fr-FR" dirty="0" smtClean="0"/>
              <a:t>iscussions </a:t>
            </a:r>
            <a:r>
              <a:rPr lang="fr-FR" dirty="0"/>
              <a:t>avec le patient, avec la personne de confiance (si désignée),intérêt des directives </a:t>
            </a:r>
            <a:r>
              <a:rPr lang="fr-FR" dirty="0" smtClean="0"/>
              <a:t>anticipées,  </a:t>
            </a:r>
            <a:r>
              <a:rPr lang="fr-FR" dirty="0"/>
              <a:t>avec la famille, pluridisciplinaires, collégiales selon les cas, déterminer les arguments pour ou contre la décision, préciser l’intentionnalité, s’agit-il d’un soin ou d’une euthanasie ?, préciser les modalités </a:t>
            </a:r>
            <a:r>
              <a:rPr lang="fr-FR" dirty="0" smtClean="0"/>
              <a:t>d’application</a:t>
            </a:r>
            <a:r>
              <a:rPr lang="fr-FR" dirty="0"/>
              <a:t>, les risques et les effets de la sédation, quel type de sédation choisi ?. Tracer les réunions dans le dossier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61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</a:rPr>
              <a:t>1. Rappel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2" indent="0">
              <a:buNone/>
            </a:pPr>
            <a:r>
              <a:rPr lang="fr-FR" sz="2000" b="1" u="sng" dirty="0" smtClean="0"/>
              <a:t>Types de sédation</a:t>
            </a:r>
          </a:p>
          <a:p>
            <a:pPr lvl="0" algn="just"/>
            <a:r>
              <a:rPr lang="fr-FR" dirty="0"/>
              <a:t>Anxiolyse et sédation proportionnée</a:t>
            </a:r>
          </a:p>
          <a:p>
            <a:pPr lvl="0" algn="just"/>
            <a:r>
              <a:rPr lang="fr-FR" dirty="0"/>
              <a:t>Sédation profonde mais réversible : induction et obtention des stades IV de Rudkin (ou -3 -4 de Richmond), facilitée par l’Hypnovel et par l’utilisation de la voie veineuse centrale plutôt que la voie sous-cutanée</a:t>
            </a:r>
          </a:p>
          <a:p>
            <a:pPr lvl="0" algn="just"/>
            <a:r>
              <a:rPr lang="fr-FR" dirty="0"/>
              <a:t>La sédation profonde continue jusqu’au décès non réversible : induction et aller vers les stades V de Rudkin (et 5 de Richmond), le protocole avec Largactil-Tranxène peut être utilisé au même titre que </a:t>
            </a:r>
            <a:r>
              <a:rPr lang="fr-FR" dirty="0" smtClean="0"/>
              <a:t>l’</a:t>
            </a:r>
            <a:r>
              <a:rPr lang="fr-FR" dirty="0"/>
              <a:t>H</a:t>
            </a:r>
            <a:r>
              <a:rPr lang="fr-FR" dirty="0" smtClean="0"/>
              <a:t>ypnovel</a:t>
            </a:r>
            <a:r>
              <a:rPr lang="fr-FR" dirty="0"/>
              <a:t>, et la voie sous-cutanée aussi efficace que la voie IV</a:t>
            </a:r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1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2</a:t>
            </a:r>
            <a:r>
              <a:rPr lang="fr-FR" dirty="0" smtClean="0">
                <a:solidFill>
                  <a:srgbClr val="92D050"/>
                </a:solidFill>
              </a:rPr>
              <a:t>. Questions essentielles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2" indent="0">
              <a:buNone/>
            </a:pPr>
            <a:endParaRPr lang="fr-FR" sz="2400" b="1" u="sng" dirty="0" smtClean="0"/>
          </a:p>
          <a:p>
            <a:pPr marL="857250" lvl="2" indent="0">
              <a:buNone/>
            </a:pPr>
            <a:r>
              <a:rPr lang="fr-FR" sz="2400" b="1" u="sng" dirty="0" smtClean="0"/>
              <a:t>Sédation</a:t>
            </a:r>
            <a:r>
              <a:rPr lang="fr-FR" sz="2400" b="1" u="sng" dirty="0"/>
              <a:t>= soin ? </a:t>
            </a:r>
            <a:r>
              <a:rPr lang="fr-FR" sz="2400" dirty="0"/>
              <a:t>(aussi bien prendre soin que donner des soins)</a:t>
            </a:r>
          </a:p>
          <a:p>
            <a:pPr marL="857250" lvl="2" indent="0">
              <a:buNone/>
            </a:pPr>
            <a:endParaRPr lang="fr-FR" sz="2400" b="1" u="sng" dirty="0" smtClean="0"/>
          </a:p>
          <a:p>
            <a:pPr marL="857250" lvl="2" indent="-766763">
              <a:buNone/>
            </a:pPr>
            <a:r>
              <a:rPr lang="fr-FR" sz="2400" dirty="0" smtClean="0"/>
              <a:t>	</a:t>
            </a:r>
            <a:r>
              <a:rPr lang="fr-FR" sz="2400" b="1" u="sng" dirty="0"/>
              <a:t>Sédation = euthanasie ? </a:t>
            </a:r>
            <a:r>
              <a:rPr lang="fr-FR" sz="2400" dirty="0"/>
              <a:t>(au moins dans l’intention)</a:t>
            </a:r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3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</a:rPr>
              <a:t>3. Remarques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2" indent="0">
              <a:buNone/>
            </a:pPr>
            <a:endParaRPr lang="fr-FR" sz="2400" b="1" u="sng" dirty="0" smtClean="0"/>
          </a:p>
          <a:p>
            <a:pPr lvl="0" algn="just"/>
            <a:r>
              <a:rPr lang="fr-FR" sz="2400" dirty="0"/>
              <a:t>Aucune décision de sédation ne sera jamais assurément </a:t>
            </a:r>
            <a:r>
              <a:rPr lang="fr-FR" sz="2400" dirty="0" smtClean="0"/>
              <a:t>bonne. Cette décision sera toujours médicale.</a:t>
            </a:r>
            <a:endParaRPr lang="fr-FR" sz="2400" dirty="0" smtClean="0"/>
          </a:p>
          <a:p>
            <a:pPr lvl="0" algn="just"/>
            <a:endParaRPr lang="fr-FR" sz="2400" dirty="0"/>
          </a:p>
          <a:p>
            <a:pPr lvl="0" algn="just"/>
            <a:r>
              <a:rPr lang="fr-FR" sz="2400" dirty="0"/>
              <a:t>Edgar Morin : « Assumer l’incertitude du destin humain c’est assumer l’incertitude éthique </a:t>
            </a:r>
            <a:r>
              <a:rPr lang="fr-FR" sz="2400" dirty="0" smtClean="0"/>
              <a:t>»</a:t>
            </a:r>
          </a:p>
          <a:p>
            <a:pPr lvl="0" algn="just"/>
            <a:endParaRPr lang="fr-FR" sz="2400" dirty="0"/>
          </a:p>
          <a:p>
            <a:pPr lvl="0" algn="just"/>
            <a:r>
              <a:rPr lang="fr-FR" sz="2400" dirty="0"/>
              <a:t>Pascal : Nécessité de « travailler à bien penser » malgré tout</a:t>
            </a:r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</a:rPr>
              <a:t>4. Différentes situations les plus fréquentes</a:t>
            </a:r>
            <a:endParaRPr lang="fr-FR" dirty="0">
              <a:solidFill>
                <a:srgbClr val="92D050"/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413201"/>
              </p:ext>
            </p:extLst>
          </p:nvPr>
        </p:nvGraphicFramePr>
        <p:xfrm>
          <a:off x="1103311" y="2015818"/>
          <a:ext cx="3970964" cy="1963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482"/>
                <a:gridCol w="1985482"/>
              </a:tblGrid>
              <a:tr h="701731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Patient</a:t>
                      </a:r>
                      <a:r>
                        <a:rPr lang="fr-FR" baseline="0" dirty="0" smtClean="0">
                          <a:solidFill>
                            <a:schemeClr val="bg1"/>
                          </a:solidFill>
                        </a:rPr>
                        <a:t> décisionnaire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262023">
                <a:tc>
                  <a:txBody>
                    <a:bodyPr/>
                    <a:lstStyle/>
                    <a:p>
                      <a:r>
                        <a:rPr lang="fr-FR" dirty="0" smtClean="0"/>
                        <a:t>Fin de vie à court</a:t>
                      </a:r>
                      <a:r>
                        <a:rPr lang="fr-FR" baseline="0" dirty="0" smtClean="0"/>
                        <a:t> terme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Non</a:t>
                      </a:r>
                      <a:r>
                        <a:rPr lang="fr-FR" baseline="0" dirty="0" smtClean="0"/>
                        <a:t> fi</a:t>
                      </a:r>
                      <a:r>
                        <a:rPr lang="fr-FR" dirty="0" smtClean="0"/>
                        <a:t>n de vie à court</a:t>
                      </a:r>
                      <a:r>
                        <a:rPr lang="fr-FR" baseline="0" dirty="0" smtClean="0"/>
                        <a:t> terme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8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145126"/>
              </p:ext>
            </p:extLst>
          </p:nvPr>
        </p:nvGraphicFramePr>
        <p:xfrm>
          <a:off x="5969379" y="1975034"/>
          <a:ext cx="3970964" cy="1963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482"/>
                <a:gridCol w="1985482"/>
              </a:tblGrid>
              <a:tr h="701731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Patient</a:t>
                      </a:r>
                      <a:r>
                        <a:rPr lang="fr-FR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u="sng" baseline="0" dirty="0" smtClean="0">
                          <a:solidFill>
                            <a:schemeClr val="bg1"/>
                          </a:solidFill>
                        </a:rPr>
                        <a:t>non</a:t>
                      </a:r>
                      <a:r>
                        <a:rPr lang="fr-FR" baseline="0" dirty="0" smtClean="0">
                          <a:solidFill>
                            <a:schemeClr val="bg1"/>
                          </a:solidFill>
                        </a:rPr>
                        <a:t> décisionnaire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262023">
                <a:tc>
                  <a:txBody>
                    <a:bodyPr/>
                    <a:lstStyle/>
                    <a:p>
                      <a:r>
                        <a:rPr lang="fr-FR" dirty="0" smtClean="0"/>
                        <a:t>Fin de vie à court</a:t>
                      </a:r>
                      <a:r>
                        <a:rPr lang="fr-FR" baseline="0" dirty="0" smtClean="0"/>
                        <a:t> terme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Non</a:t>
                      </a:r>
                      <a:r>
                        <a:rPr lang="fr-FR" baseline="0" dirty="0" smtClean="0"/>
                        <a:t> fi</a:t>
                      </a:r>
                      <a:r>
                        <a:rPr lang="fr-FR" dirty="0" smtClean="0"/>
                        <a:t>n de vie à court</a:t>
                      </a:r>
                      <a:r>
                        <a:rPr lang="fr-FR" baseline="0" dirty="0" smtClean="0"/>
                        <a:t> terme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èche vers le bas 8"/>
          <p:cNvSpPr/>
          <p:nvPr/>
        </p:nvSpPr>
        <p:spPr>
          <a:xfrm>
            <a:off x="1133342" y="4121240"/>
            <a:ext cx="1442433" cy="7727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8387368" y="4121240"/>
            <a:ext cx="1442433" cy="7727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486669"/>
              </p:ext>
            </p:extLst>
          </p:nvPr>
        </p:nvGraphicFramePr>
        <p:xfrm>
          <a:off x="1256773" y="5149966"/>
          <a:ext cx="1504661" cy="50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661"/>
              </a:tblGrid>
              <a:tr h="5038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Situation 1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Flèche vers le bas 12"/>
          <p:cNvSpPr/>
          <p:nvPr/>
        </p:nvSpPr>
        <p:spPr>
          <a:xfrm>
            <a:off x="3469784" y="4121240"/>
            <a:ext cx="1442433" cy="7727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6244109" y="4121240"/>
            <a:ext cx="1442433" cy="7727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5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491760"/>
              </p:ext>
            </p:extLst>
          </p:nvPr>
        </p:nvGraphicFramePr>
        <p:xfrm>
          <a:off x="3580336" y="5147820"/>
          <a:ext cx="1504661" cy="50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661"/>
              </a:tblGrid>
              <a:tr h="5038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Situation 2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220977"/>
              </p:ext>
            </p:extLst>
          </p:nvPr>
        </p:nvGraphicFramePr>
        <p:xfrm>
          <a:off x="6078850" y="5173578"/>
          <a:ext cx="1504661" cy="50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661"/>
              </a:tblGrid>
              <a:tr h="5038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Situation 3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192389"/>
              </p:ext>
            </p:extLst>
          </p:nvPr>
        </p:nvGraphicFramePr>
        <p:xfrm>
          <a:off x="8455476" y="5186457"/>
          <a:ext cx="1504661" cy="50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661"/>
              </a:tblGrid>
              <a:tr h="5038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Situation 4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67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</a:t>
            </a:r>
            <a:r>
              <a:rPr lang="fr-FR" dirty="0" smtClean="0">
                <a:solidFill>
                  <a:srgbClr val="92D050"/>
                </a:solidFill>
              </a:rPr>
              <a:t>fréquentes</a:t>
            </a:r>
            <a:r>
              <a:rPr lang="fr-FR" sz="2800" dirty="0" smtClean="0">
                <a:solidFill>
                  <a:srgbClr val="92D050"/>
                </a:solidFill>
              </a:rPr>
              <a:t> </a:t>
            </a:r>
            <a:r>
              <a:rPr lang="fr-FR" sz="2800" i="1" dirty="0" smtClean="0">
                <a:solidFill>
                  <a:srgbClr val="92D050"/>
                </a:solidFill>
              </a:rPr>
              <a:t>– situation 1-</a:t>
            </a:r>
            <a:endParaRPr lang="fr-FR" sz="2800" i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1</a:t>
            </a:r>
            <a:r>
              <a:rPr lang="fr-FR" sz="2400" dirty="0" smtClean="0"/>
              <a:t>:</a:t>
            </a:r>
          </a:p>
          <a:p>
            <a:pPr lvl="1"/>
            <a:r>
              <a:rPr lang="fr-FR" sz="2000" dirty="0" smtClean="0"/>
              <a:t>Patient demandeur: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/>
              <a:t>la demande est opposable au médecin selon la </a:t>
            </a:r>
            <a:r>
              <a:rPr lang="fr-FR" sz="2000" dirty="0" smtClean="0"/>
              <a:t>loi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 smtClean="0"/>
              <a:t>démarche </a:t>
            </a:r>
            <a:r>
              <a:rPr lang="fr-FR" sz="2000" dirty="0"/>
              <a:t>éthique : discussions collégiales non obligatoires mais </a:t>
            </a:r>
            <a:r>
              <a:rPr lang="fr-FR" sz="2000" dirty="0" smtClean="0"/>
              <a:t>recommandées</a:t>
            </a:r>
            <a:endParaRPr lang="fr-FR" sz="2000" dirty="0"/>
          </a:p>
          <a:p>
            <a:pPr lvl="3">
              <a:buFont typeface="Courier New" panose="02070309020205020404" pitchFamily="49" charset="0"/>
              <a:buChar char="o"/>
            </a:pP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>
                <a:solidFill>
                  <a:srgbClr val="92D050"/>
                </a:solidFill>
              </a:rPr>
              <a:t>type de sédation : soit </a:t>
            </a:r>
            <a:r>
              <a:rPr lang="fr-FR" dirty="0" err="1" smtClean="0">
                <a:solidFill>
                  <a:srgbClr val="92D050"/>
                </a:solidFill>
              </a:rPr>
              <a:t>anxiolyse</a:t>
            </a:r>
            <a:r>
              <a:rPr lang="fr-FR" dirty="0" smtClean="0">
                <a:solidFill>
                  <a:srgbClr val="92D050"/>
                </a:solidFill>
              </a:rPr>
              <a:t> </a:t>
            </a:r>
            <a:r>
              <a:rPr lang="fr-FR" dirty="0">
                <a:solidFill>
                  <a:srgbClr val="92D050"/>
                </a:solidFill>
              </a:rPr>
              <a:t>soit sédation profonde mais probablement pas réversible</a:t>
            </a:r>
            <a:endParaRPr lang="fr-FR" sz="2800" dirty="0">
              <a:solidFill>
                <a:srgbClr val="92D050"/>
              </a:solidFill>
            </a:endParaRPr>
          </a:p>
          <a:p>
            <a:pPr lvl="0"/>
            <a:endParaRPr lang="fr-FR" sz="2400" dirty="0"/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5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</a:rPr>
              <a:t>4. Différentes situations les plus fréquentes</a:t>
            </a:r>
            <a:r>
              <a:rPr lang="fr-FR" sz="2800" dirty="0">
                <a:solidFill>
                  <a:srgbClr val="92D050"/>
                </a:solidFill>
              </a:rPr>
              <a:t> </a:t>
            </a:r>
            <a:r>
              <a:rPr lang="fr-FR" sz="2800" i="1" dirty="0">
                <a:solidFill>
                  <a:srgbClr val="92D050"/>
                </a:solidFill>
              </a:rPr>
              <a:t>– situation 1-</a:t>
            </a:r>
            <a:endParaRPr lang="fr-FR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2000" dirty="0" smtClean="0"/>
              <a:t>Equipe soignante demandeuse:</a:t>
            </a:r>
          </a:p>
          <a:p>
            <a:pPr lvl="3" algn="just">
              <a:buFont typeface="Courier New" panose="02070309020205020404" pitchFamily="49" charset="0"/>
              <a:buChar char="o"/>
            </a:pPr>
            <a:r>
              <a:rPr lang="fr-FR" sz="2000" dirty="0" smtClean="0"/>
              <a:t>Démarche éthique</a:t>
            </a:r>
          </a:p>
          <a:p>
            <a:pPr lvl="3">
              <a:buFont typeface="Courier New" panose="02070309020205020404" pitchFamily="49" charset="0"/>
              <a:buChar char="o"/>
            </a:pP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92D050"/>
                </a:solidFill>
              </a:rPr>
              <a:t>Tout type </a:t>
            </a:r>
            <a:r>
              <a:rPr lang="fr-FR" dirty="0">
                <a:solidFill>
                  <a:srgbClr val="92D050"/>
                </a:solidFill>
              </a:rPr>
              <a:t>de </a:t>
            </a:r>
            <a:r>
              <a:rPr lang="fr-FR" dirty="0" smtClean="0">
                <a:solidFill>
                  <a:srgbClr val="92D050"/>
                </a:solidFill>
              </a:rPr>
              <a:t>sédation possible</a:t>
            </a:r>
            <a:endParaRPr lang="fr-FR" sz="2800" dirty="0">
              <a:solidFill>
                <a:srgbClr val="92D050"/>
              </a:solidFill>
            </a:endParaRPr>
          </a:p>
          <a:p>
            <a:pPr lvl="0"/>
            <a:endParaRPr lang="fr-FR" sz="2400" dirty="0"/>
          </a:p>
          <a:p>
            <a:pPr marL="857250" lvl="2" indent="-766763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041" y="65072"/>
            <a:ext cx="1878804" cy="714475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00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454</Words>
  <Application>Microsoft Office PowerPoint</Application>
  <PresentationFormat>Grand écran</PresentationFormat>
  <Paragraphs>132</Paragraphs>
  <Slides>16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Comic Sans MS</vt:lpstr>
      <vt:lpstr>Courier New</vt:lpstr>
      <vt:lpstr>Wingdings</vt:lpstr>
      <vt:lpstr>Wingdings 3</vt:lpstr>
      <vt:lpstr>Ion</vt:lpstr>
      <vt:lpstr>Questions éthiques soulevées par la sédation</vt:lpstr>
      <vt:lpstr>Questions éthiques soulevées par la sédation</vt:lpstr>
      <vt:lpstr>1. Rappel</vt:lpstr>
      <vt:lpstr>1. Rappel</vt:lpstr>
      <vt:lpstr>2. Questions essentielles</vt:lpstr>
      <vt:lpstr>3. Remarques</vt:lpstr>
      <vt:lpstr>4. Différentes situations les plus fréquentes</vt:lpstr>
      <vt:lpstr>4. Différentes situations les plus fréquentes – situation 1-</vt:lpstr>
      <vt:lpstr>4. Différentes situations les plus fréquentes – situation 1-</vt:lpstr>
      <vt:lpstr>4. Différentes situations les plus fréquentes – situation 1-</vt:lpstr>
      <vt:lpstr>4. Différentes situations les plus fréquentes – situation 2-</vt:lpstr>
      <vt:lpstr>4. Différentes situations les plus fréquentes – situation 2-</vt:lpstr>
      <vt:lpstr>4. Différentes situations les plus fréquentes – situation 3-</vt:lpstr>
      <vt:lpstr>4. Différentes situations les plus fréquentes – situation 4-</vt:lpstr>
      <vt:lpstr>5. Spécificités de la discussion éthique au domicile</vt:lpstr>
      <vt:lpstr>6. Ethique et philosophie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éthiques soulevées par la sédation</dc:title>
  <dc:creator>Cécilia PROFIT</dc:creator>
  <cp:lastModifiedBy>Cécilia PROFIT</cp:lastModifiedBy>
  <cp:revision>13</cp:revision>
  <cp:lastPrinted>2019-01-28T14:41:48Z</cp:lastPrinted>
  <dcterms:created xsi:type="dcterms:W3CDTF">2019-01-28T13:42:37Z</dcterms:created>
  <dcterms:modified xsi:type="dcterms:W3CDTF">2019-02-04T09:49:38Z</dcterms:modified>
</cp:coreProperties>
</file>